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593" r:id="rId2"/>
    <p:sldId id="581" r:id="rId3"/>
    <p:sldId id="582" r:id="rId4"/>
    <p:sldId id="599" r:id="rId5"/>
    <p:sldId id="597" r:id="rId6"/>
    <p:sldId id="647" r:id="rId7"/>
    <p:sldId id="652" r:id="rId8"/>
    <p:sldId id="657" r:id="rId9"/>
    <p:sldId id="651" r:id="rId10"/>
    <p:sldId id="664" r:id="rId11"/>
    <p:sldId id="602" r:id="rId12"/>
    <p:sldId id="665" r:id="rId13"/>
    <p:sldId id="603" r:id="rId14"/>
    <p:sldId id="668" r:id="rId15"/>
    <p:sldId id="614" r:id="rId16"/>
    <p:sldId id="615" r:id="rId17"/>
    <p:sldId id="616" r:id="rId18"/>
    <p:sldId id="618" r:id="rId19"/>
    <p:sldId id="671" r:id="rId20"/>
    <p:sldId id="621" r:id="rId21"/>
    <p:sldId id="622" r:id="rId22"/>
    <p:sldId id="623" r:id="rId23"/>
    <p:sldId id="625" r:id="rId24"/>
    <p:sldId id="626" r:id="rId25"/>
    <p:sldId id="627" r:id="rId26"/>
    <p:sldId id="630" r:id="rId27"/>
    <p:sldId id="628" r:id="rId28"/>
    <p:sldId id="633" r:id="rId29"/>
    <p:sldId id="631" r:id="rId30"/>
    <p:sldId id="634" r:id="rId31"/>
    <p:sldId id="635" r:id="rId32"/>
    <p:sldId id="637" r:id="rId33"/>
    <p:sldId id="638" r:id="rId34"/>
    <p:sldId id="640" r:id="rId35"/>
    <p:sldId id="670" r:id="rId36"/>
    <p:sldId id="669" r:id="rId37"/>
    <p:sldId id="641" r:id="rId38"/>
    <p:sldId id="644" r:id="rId39"/>
    <p:sldId id="672" r:id="rId40"/>
    <p:sldId id="675" r:id="rId41"/>
    <p:sldId id="673" r:id="rId42"/>
    <p:sldId id="674" r:id="rId43"/>
    <p:sldId id="677" r:id="rId44"/>
    <p:sldId id="594" r:id="rId45"/>
  </p:sldIdLst>
  <p:sldSz cx="9144000" cy="5143500" type="screen16x9"/>
  <p:notesSz cx="6865938" cy="9998075"/>
  <p:defaultTextStyle>
    <a:defPPr>
      <a:defRPr lang="ko-KR"/>
    </a:defPPr>
    <a:lvl1pPr marL="0" algn="l" defTabSz="685800" rtl="0" eaLnBrk="1" latinLnBrk="1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1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1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1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1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1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1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1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1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198F0680-0DB8-4D01-966D-86D3B1364D7D}">
          <p14:sldIdLst>
            <p14:sldId id="593"/>
            <p14:sldId id="581"/>
            <p14:sldId id="582"/>
            <p14:sldId id="599"/>
            <p14:sldId id="597"/>
            <p14:sldId id="647"/>
            <p14:sldId id="652"/>
            <p14:sldId id="657"/>
            <p14:sldId id="651"/>
            <p14:sldId id="664"/>
            <p14:sldId id="602"/>
            <p14:sldId id="665"/>
            <p14:sldId id="603"/>
            <p14:sldId id="668"/>
            <p14:sldId id="614"/>
            <p14:sldId id="615"/>
            <p14:sldId id="616"/>
            <p14:sldId id="618"/>
            <p14:sldId id="671"/>
            <p14:sldId id="621"/>
            <p14:sldId id="622"/>
            <p14:sldId id="623"/>
            <p14:sldId id="625"/>
            <p14:sldId id="626"/>
            <p14:sldId id="627"/>
            <p14:sldId id="630"/>
            <p14:sldId id="628"/>
            <p14:sldId id="633"/>
            <p14:sldId id="631"/>
            <p14:sldId id="634"/>
            <p14:sldId id="635"/>
            <p14:sldId id="637"/>
            <p14:sldId id="638"/>
            <p14:sldId id="640"/>
            <p14:sldId id="670"/>
            <p14:sldId id="669"/>
            <p14:sldId id="641"/>
            <p14:sldId id="644"/>
            <p14:sldId id="672"/>
            <p14:sldId id="675"/>
            <p14:sldId id="673"/>
            <p14:sldId id="674"/>
            <p14:sldId id="677"/>
          </p14:sldIdLst>
        </p14:section>
        <p14:section name="제목 없는 구역" id="{445DA8E0-A233-44D3-A3AF-39C41641A713}">
          <p14:sldIdLst>
            <p14:sldId id="5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935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40" userDrawn="1">
          <p15:clr>
            <a:srgbClr val="A4A3A4"/>
          </p15:clr>
        </p15:guide>
        <p15:guide id="4" pos="5420" userDrawn="1">
          <p15:clr>
            <a:srgbClr val="A4A3A4"/>
          </p15:clr>
        </p15:guide>
        <p15:guide id="5" orient="horz" pos="3117" userDrawn="1">
          <p15:clr>
            <a:srgbClr val="A4A3A4"/>
          </p15:clr>
        </p15:guide>
        <p15:guide id="6" orient="horz" pos="486" userDrawn="1">
          <p15:clr>
            <a:srgbClr val="A4A3A4"/>
          </p15:clr>
        </p15:guide>
        <p15:guide id="7" pos="385" userDrawn="1">
          <p15:clr>
            <a:srgbClr val="A4A3A4"/>
          </p15:clr>
        </p15:guide>
        <p15:guide id="8" pos="975" userDrawn="1">
          <p15:clr>
            <a:srgbClr val="A4A3A4"/>
          </p15:clr>
        </p15:guide>
        <p15:guide id="9" pos="1066" userDrawn="1">
          <p15:clr>
            <a:srgbClr val="A4A3A4"/>
          </p15:clr>
        </p15:guide>
        <p15:guide id="10" orient="horz" pos="8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0B0B0"/>
    <a:srgbClr val="0000FF"/>
    <a:srgbClr val="808080"/>
    <a:srgbClr val="5B9BD5"/>
    <a:srgbClr val="777777"/>
    <a:srgbClr val="41719C"/>
    <a:srgbClr val="DEEBF7"/>
    <a:srgbClr val="DAE3F3"/>
    <a:srgbClr val="308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56" autoAdjust="0"/>
    <p:restoredTop sz="96433" autoAdjust="0"/>
  </p:normalViewPr>
  <p:slideViewPr>
    <p:cSldViewPr>
      <p:cViewPr varScale="1">
        <p:scale>
          <a:sx n="146" d="100"/>
          <a:sy n="146" d="100"/>
        </p:scale>
        <p:origin x="1068" y="108"/>
      </p:cViewPr>
      <p:guideLst>
        <p:guide orient="horz" pos="2935"/>
        <p:guide pos="2880"/>
        <p:guide pos="340"/>
        <p:guide pos="5420"/>
        <p:guide orient="horz" pos="3117"/>
        <p:guide orient="horz" pos="486"/>
        <p:guide pos="385"/>
        <p:guide pos="975"/>
        <p:guide pos="1066"/>
        <p:guide orient="horz" pos="80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99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9375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C033B-DA66-4D23-BE61-A55110DBD994}" type="datetimeFigureOut">
              <a:rPr lang="ko-KR" altLang="en-US" smtClean="0"/>
              <a:t>2021-09-07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96425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9375" y="9496425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25A51-1C0F-4ACC-A67D-04228EFCCE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5924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9375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D2741-BEB6-4ACF-A3EF-16385C02AECF}" type="datetimeFigureOut">
              <a:rPr lang="ko-KR" altLang="en-US" smtClean="0"/>
              <a:t>2021-09-07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7388" y="4811713"/>
            <a:ext cx="5492750" cy="3937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96425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9375" y="9496425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F1C93-E48A-4E4B-AF80-F4A75D29B9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2168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D15A1-51B0-4DD5-9729-BCA57AEC7C92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52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6F1C93-E48A-4E4B-AF80-F4A75D29B96F}" type="slidenum">
              <a:rPr lang="ko-KR" altLang="en-US" smtClean="0"/>
              <a:t>44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2062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" y="0"/>
            <a:ext cx="914128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45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39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1"/>
            <a:ext cx="9144000" cy="277874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F9387-1499-43B8-9507-3C499AE8255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46" y="140820"/>
            <a:ext cx="1489426" cy="40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13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14" y="108001"/>
            <a:ext cx="1100974" cy="298138"/>
          </a:xfrm>
          <a:prstGeom prst="rect">
            <a:avLst/>
          </a:prstGeom>
        </p:spPr>
      </p:pic>
      <p:grpSp>
        <p:nvGrpSpPr>
          <p:cNvPr id="14" name="그룹 13"/>
          <p:cNvGrpSpPr/>
          <p:nvPr userDrawn="1"/>
        </p:nvGrpSpPr>
        <p:grpSpPr>
          <a:xfrm>
            <a:off x="-108520" y="-51853"/>
            <a:ext cx="9181306" cy="5195353"/>
            <a:chOff x="-288826" y="567227"/>
            <a:chExt cx="9181306" cy="5195353"/>
          </a:xfrm>
        </p:grpSpPr>
        <p:grpSp>
          <p:nvGrpSpPr>
            <p:cNvPr id="12" name="그룹 11"/>
            <p:cNvGrpSpPr/>
            <p:nvPr userDrawn="1"/>
          </p:nvGrpSpPr>
          <p:grpSpPr>
            <a:xfrm>
              <a:off x="-288826" y="567227"/>
              <a:ext cx="9109298" cy="5195353"/>
              <a:chOff x="-690092" y="1558249"/>
              <a:chExt cx="9109298" cy="5195353"/>
            </a:xfrm>
          </p:grpSpPr>
          <p:pic>
            <p:nvPicPr>
              <p:cNvPr id="7" name="그림 6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0092" y="1558249"/>
                <a:ext cx="9109298" cy="5195353"/>
              </a:xfrm>
              <a:prstGeom prst="rect">
                <a:avLst/>
              </a:prstGeom>
            </p:spPr>
          </p:pic>
          <p:sp>
            <p:nvSpPr>
              <p:cNvPr id="11" name="직사각형 10"/>
              <p:cNvSpPr/>
              <p:nvPr userDrawn="1"/>
            </p:nvSpPr>
            <p:spPr>
              <a:xfrm>
                <a:off x="5574604" y="5573625"/>
                <a:ext cx="2448272" cy="792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3" name="직사각형 12"/>
            <p:cNvSpPr/>
            <p:nvPr userDrawn="1"/>
          </p:nvSpPr>
          <p:spPr>
            <a:xfrm>
              <a:off x="6012160" y="4155926"/>
              <a:ext cx="2880320" cy="79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11840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78" y="0"/>
            <a:ext cx="9109298" cy="5143500"/>
          </a:xfrm>
          <a:prstGeom prst="rect">
            <a:avLst/>
          </a:prstGeom>
        </p:spPr>
      </p:pic>
      <p:sp>
        <p:nvSpPr>
          <p:cNvPr id="8" name="슬라이드 번호 개체 틀 7"/>
          <p:cNvSpPr txBox="1">
            <a:spLocks/>
          </p:cNvSpPr>
          <p:nvPr userDrawn="1"/>
        </p:nvSpPr>
        <p:spPr>
          <a:xfrm>
            <a:off x="8049600" y="4829157"/>
            <a:ext cx="106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/>
          <a:p>
            <a:pPr marL="0" marR="0" lvl="0" indent="0" algn="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srgbClr val="00488A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- </a:t>
            </a:r>
            <a:fld id="{276F9387-1499-43B8-9507-3C499AE8255A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88A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pPr marL="0" marR="0" lvl="0" indent="0" algn="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488A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srgbClr val="00488A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-</a:t>
            </a:r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488A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14" y="108001"/>
            <a:ext cx="1280486" cy="298138"/>
          </a:xfrm>
          <a:prstGeom prst="rect">
            <a:avLst/>
          </a:prstGeom>
        </p:spPr>
      </p:pic>
      <p:sp>
        <p:nvSpPr>
          <p:cNvPr id="10" name="직사각형 9"/>
          <p:cNvSpPr/>
          <p:nvPr userDrawn="1"/>
        </p:nvSpPr>
        <p:spPr>
          <a:xfrm>
            <a:off x="5967001" y="4124250"/>
            <a:ext cx="2673763" cy="67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</p:spTree>
    <p:extLst>
      <p:ext uri="{BB962C8B-B14F-4D97-AF65-F5344CB8AC3E}">
        <p14:creationId xmlns:p14="http://schemas.microsoft.com/office/powerpoint/2010/main" val="203226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554"/>
            <a:ext cx="9141289" cy="514349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613795" y="411510"/>
            <a:ext cx="799899" cy="43088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2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목 차</a:t>
            </a:r>
          </a:p>
        </p:txBody>
      </p:sp>
    </p:spTree>
    <p:extLst>
      <p:ext uri="{BB962C8B-B14F-4D97-AF65-F5344CB8AC3E}">
        <p14:creationId xmlns:p14="http://schemas.microsoft.com/office/powerpoint/2010/main" val="235384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554"/>
            <a:ext cx="9141289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5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" y="1"/>
            <a:ext cx="9141289" cy="5143499"/>
          </a:xfrm>
          <a:prstGeom prst="rect">
            <a:avLst/>
          </a:prstGeom>
        </p:spPr>
      </p:pic>
      <p:grpSp>
        <p:nvGrpSpPr>
          <p:cNvPr id="9" name="그룹 8"/>
          <p:cNvGrpSpPr/>
          <p:nvPr userDrawn="1"/>
        </p:nvGrpSpPr>
        <p:grpSpPr>
          <a:xfrm>
            <a:off x="645455" y="1275606"/>
            <a:ext cx="7853091" cy="782571"/>
            <a:chOff x="645455" y="1717816"/>
            <a:chExt cx="7853091" cy="782571"/>
          </a:xfrm>
        </p:grpSpPr>
        <p:sp>
          <p:nvSpPr>
            <p:cNvPr id="6" name="모서리가 둥근 직사각형 5"/>
            <p:cNvSpPr/>
            <p:nvPr userDrawn="1"/>
          </p:nvSpPr>
          <p:spPr>
            <a:xfrm>
              <a:off x="645455" y="1717816"/>
              <a:ext cx="7853091" cy="782571"/>
            </a:xfrm>
            <a:prstGeom prst="roundRect">
              <a:avLst>
                <a:gd name="adj" fmla="val 50000"/>
              </a:avLst>
            </a:prstGeom>
            <a:solidFill>
              <a:srgbClr val="3D52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타원 6"/>
            <p:cNvSpPr/>
            <p:nvPr userDrawn="1"/>
          </p:nvSpPr>
          <p:spPr>
            <a:xfrm>
              <a:off x="750410" y="1818733"/>
              <a:ext cx="584846" cy="5848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55163" y="1826599"/>
              <a:ext cx="565004" cy="565003"/>
            </a:xfrm>
            <a:prstGeom prst="ellipse">
              <a:avLst/>
            </a:prstGeom>
            <a:gradFill flip="none" rotWithShape="1">
              <a:gsLst>
                <a:gs pos="52000">
                  <a:srgbClr val="1F3A6F"/>
                </a:gs>
                <a:gs pos="52000">
                  <a:srgbClr val="355383"/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3736614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sp>
        <p:nvSpPr>
          <p:cNvPr id="5" name="텍스트 개체 틀 16"/>
          <p:cNvSpPr>
            <a:spLocks noGrp="1"/>
          </p:cNvSpPr>
          <p:nvPr>
            <p:ph type="body" sz="quarter" idx="12" hasCustomPrompt="1"/>
          </p:nvPr>
        </p:nvSpPr>
        <p:spPr>
          <a:xfrm>
            <a:off x="138500" y="159312"/>
            <a:ext cx="724181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>
              <a:lnSpc>
                <a:spcPct val="100000"/>
              </a:lnSpc>
              <a:buNone/>
              <a:defRPr lang="ko-KR" altLang="en-US" sz="1800" b="1" spc="-100" baseline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355383"/>
                    </a:gs>
                  </a:gsLst>
                  <a:lin ang="2700000" scaled="1"/>
                </a:gradFill>
              </a:defRPr>
            </a:lvl1pPr>
          </a:lstStyle>
          <a:p>
            <a:pPr marL="0" lvl="0"/>
            <a:r>
              <a:rPr lang="ko-KR" altLang="en-US"/>
              <a:t>슬라이드 제목을 입력하세요 </a:t>
            </a: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815" y="262328"/>
            <a:ext cx="1424865" cy="18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53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1" y="1"/>
            <a:ext cx="9141291" cy="5143499"/>
          </a:xfrm>
          <a:prstGeom prst="rect">
            <a:avLst/>
          </a:prstGeom>
        </p:spPr>
      </p:pic>
      <p:grpSp>
        <p:nvGrpSpPr>
          <p:cNvPr id="3" name="그룹 2"/>
          <p:cNvGrpSpPr/>
          <p:nvPr userDrawn="1"/>
        </p:nvGrpSpPr>
        <p:grpSpPr>
          <a:xfrm>
            <a:off x="-36512" y="-23278"/>
            <a:ext cx="9109298" cy="5195353"/>
            <a:chOff x="-32394" y="17040"/>
            <a:chExt cx="9109298" cy="5195353"/>
          </a:xfrm>
        </p:grpSpPr>
        <p:pic>
          <p:nvPicPr>
            <p:cNvPr id="9" name="그림 8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394" y="17040"/>
              <a:ext cx="9109298" cy="5195353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 userDrawn="1"/>
          </p:nvSpPr>
          <p:spPr>
            <a:xfrm>
              <a:off x="6300192" y="4299942"/>
              <a:ext cx="2376264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10" y="195486"/>
            <a:ext cx="1136470" cy="298138"/>
          </a:xfrm>
          <a:prstGeom prst="rect">
            <a:avLst/>
          </a:prstGeom>
        </p:spPr>
      </p:pic>
      <p:sp>
        <p:nvSpPr>
          <p:cNvPr id="11" name="텍스트 개체 틀 16"/>
          <p:cNvSpPr>
            <a:spLocks noGrp="1"/>
          </p:cNvSpPr>
          <p:nvPr>
            <p:ph type="body" sz="quarter" idx="12" hasCustomPrompt="1"/>
          </p:nvPr>
        </p:nvSpPr>
        <p:spPr>
          <a:xfrm>
            <a:off x="138500" y="159312"/>
            <a:ext cx="724181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>
              <a:lnSpc>
                <a:spcPct val="100000"/>
              </a:lnSpc>
              <a:buNone/>
              <a:defRPr lang="ko-KR" altLang="en-US" sz="1800" b="1" spc="-100" baseline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355383"/>
                    </a:gs>
                  </a:gsLst>
                  <a:lin ang="2700000" scaled="1"/>
                </a:gradFill>
              </a:defRPr>
            </a:lvl1pPr>
          </a:lstStyle>
          <a:p>
            <a:pPr marL="0" lvl="0"/>
            <a:r>
              <a:rPr lang="ko-KR" altLang="en-US"/>
              <a:t>슬라이드 제목을 입력하세요 </a:t>
            </a:r>
          </a:p>
        </p:txBody>
      </p:sp>
      <p:sp>
        <p:nvSpPr>
          <p:cNvPr id="12" name="슬라이드 번호 개체 틀 7"/>
          <p:cNvSpPr txBox="1">
            <a:spLocks/>
          </p:cNvSpPr>
          <p:nvPr userDrawn="1"/>
        </p:nvSpPr>
        <p:spPr>
          <a:xfrm>
            <a:off x="8107551" y="4891373"/>
            <a:ext cx="106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/>
          <a:p>
            <a:pPr marL="0" marR="0" lvl="0" indent="0" algn="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srgbClr val="00488A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- </a:t>
            </a:r>
            <a:fld id="{276F9387-1499-43B8-9507-3C499AE8255A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88A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pPr marL="0" marR="0" lvl="0" indent="0" algn="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488A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srgbClr val="00488A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-</a:t>
            </a:r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488A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669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" y="0"/>
            <a:ext cx="914128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2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664F-3487-4165-8EA8-72C6C40403AF}" type="datetimeFigureOut">
              <a:rPr lang="ko-KR" altLang="en-US" smtClean="0"/>
              <a:t>2021-09-07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BC03-4AC7-4EDB-AB2F-CA61F28D4A2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5" name="모서리가 둥근 직사각형 10"/>
          <p:cNvSpPr/>
          <p:nvPr userDrawn="1"/>
        </p:nvSpPr>
        <p:spPr>
          <a:xfrm>
            <a:off x="-16793" y="-8882"/>
            <a:ext cx="9160794" cy="492400"/>
          </a:xfrm>
          <a:custGeom>
            <a:avLst/>
            <a:gdLst/>
            <a:ahLst/>
            <a:cxnLst/>
            <a:rect l="l" t="t" r="r" b="b"/>
            <a:pathLst>
              <a:path w="9160794" h="492400">
                <a:moveTo>
                  <a:pt x="0" y="0"/>
                </a:moveTo>
                <a:lnTo>
                  <a:pt x="9160794" y="0"/>
                </a:lnTo>
                <a:lnTo>
                  <a:pt x="9160794" y="62893"/>
                </a:lnTo>
                <a:lnTo>
                  <a:pt x="8044922" y="62696"/>
                </a:lnTo>
                <a:cubicBezTo>
                  <a:pt x="7936461" y="63820"/>
                  <a:pt x="7864896" y="59428"/>
                  <a:pt x="7799709" y="113084"/>
                </a:cubicBezTo>
                <a:cubicBezTo>
                  <a:pt x="7671394" y="184656"/>
                  <a:pt x="7759626" y="462976"/>
                  <a:pt x="7275035" y="492124"/>
                </a:cubicBezTo>
                <a:lnTo>
                  <a:pt x="0" y="4924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0" rIns="91368" bIns="4568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0" y="4948014"/>
            <a:ext cx="9144000" cy="195486"/>
          </a:xfrm>
          <a:prstGeom prst="rect">
            <a:avLst/>
          </a:prstGeom>
          <a:pattFill prst="dkDn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0" rIns="91368" bIns="4568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0651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직선 연결선 12"/>
          <p:cNvCxnSpPr/>
          <p:nvPr userDrawn="1"/>
        </p:nvCxnSpPr>
        <p:spPr>
          <a:xfrm>
            <a:off x="912870" y="654108"/>
            <a:ext cx="8231131" cy="0"/>
          </a:xfrm>
          <a:prstGeom prst="line">
            <a:avLst/>
          </a:prstGeom>
          <a:ln w="25400">
            <a:solidFill>
              <a:srgbClr val="95B3D7">
                <a:alpha val="6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제목 4"/>
          <p:cNvSpPr>
            <a:spLocks noGrp="1"/>
          </p:cNvSpPr>
          <p:nvPr>
            <p:ph type="title"/>
          </p:nvPr>
        </p:nvSpPr>
        <p:spPr>
          <a:xfrm>
            <a:off x="971600" y="259984"/>
            <a:ext cx="7704856" cy="367550"/>
          </a:xfrm>
        </p:spPr>
        <p:txBody>
          <a:bodyPr>
            <a:normAutofit/>
          </a:bodyPr>
          <a:lstStyle>
            <a:lvl1pPr algn="r">
              <a:defRPr sz="150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0"/>
          </p:nvPr>
        </p:nvSpPr>
        <p:spPr>
          <a:xfrm>
            <a:off x="539751" y="897732"/>
            <a:ext cx="8208963" cy="167401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>
            <a:normAutofit/>
          </a:bodyPr>
          <a:lstStyle>
            <a:lvl1pPr>
              <a:buNone/>
              <a:defRPr sz="1500" b="1" i="0" baseline="0">
                <a:latin typeface="맑은 고딕" pitchFamily="50" charset="-127"/>
              </a:defRPr>
            </a:lvl1pPr>
            <a:lvl2pPr marL="200025" indent="0"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endParaRPr lang="ko-KR" altLang="en-US" dirty="0"/>
          </a:p>
        </p:txBody>
      </p:sp>
      <p:sp>
        <p:nvSpPr>
          <p:cNvPr id="8" name="텍스트 개체 틀 6"/>
          <p:cNvSpPr>
            <a:spLocks noGrp="1"/>
          </p:cNvSpPr>
          <p:nvPr>
            <p:ph type="body" sz="quarter" idx="11"/>
          </p:nvPr>
        </p:nvSpPr>
        <p:spPr>
          <a:xfrm>
            <a:off x="539553" y="2733768"/>
            <a:ext cx="8208963" cy="1998222"/>
          </a:xfrm>
        </p:spPr>
        <p:txBody>
          <a:bodyPr>
            <a:normAutofit/>
          </a:bodyPr>
          <a:lstStyle>
            <a:lvl1pPr>
              <a:buNone/>
              <a:defRPr sz="1500" b="1" i="0" baseline="0">
                <a:latin typeface="맑은 고딕" pitchFamily="50" charset="-127"/>
              </a:defRPr>
            </a:lvl1pPr>
            <a:lvl2pPr marL="200025" indent="0"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endParaRPr lang="ko-KR" altLang="en-US" dirty="0"/>
          </a:p>
        </p:txBody>
      </p:sp>
      <p:pic>
        <p:nvPicPr>
          <p:cNvPr id="90114" name="Picture 2" descr="C:\Users\user\Desktop\기본 CI 결합 jpg 양식\기본 CI 결합 jpg 양식\시그니처(좌우)-서브 국문 +영문 A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742" y="4860448"/>
            <a:ext cx="1691258" cy="28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기본 CI 결합 jpg 양식\CI_png_승안원 로고 - 배경이 투명한 것\CI 심볼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15596"/>
            <a:ext cx="877373" cy="53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9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862E3-C237-4174-BBBD-0B57B57FDD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705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9" r:id="rId3"/>
    <p:sldLayoutId id="2147483665" r:id="rId4"/>
    <p:sldLayoutId id="2147483662" r:id="rId5"/>
    <p:sldLayoutId id="2147483672" r:id="rId6"/>
    <p:sldLayoutId id="2147483664" r:id="rId7"/>
    <p:sldLayoutId id="2147483667" r:id="rId8"/>
    <p:sldLayoutId id="2147483668" r:id="rId9"/>
    <p:sldLayoutId id="2147483673" r:id="rId10"/>
    <p:sldLayoutId id="2147483671" r:id="rId11"/>
    <p:sldLayoutId id="2147483674" r:id="rId12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62000" y="3078607"/>
            <a:ext cx="6939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800" b="1" dirty="0">
                <a:solidFill>
                  <a:srgbClr val="004A8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2021. 09.</a:t>
            </a:r>
            <a:r>
              <a:rPr lang="ko-KR" altLang="en-US" sz="105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sz="105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endParaRPr lang="en-US" altLang="ko-KR" sz="1800" b="1" dirty="0">
              <a:solidFill>
                <a:srgbClr val="00009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225" y="1077109"/>
            <a:ext cx="769954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4400" b="1" spc="-2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355383"/>
                    </a:gs>
                  </a:gsLst>
                  <a:lin ang="2700000" scaled="1"/>
                </a:gradFill>
              </a:rPr>
              <a:t>승강기 중대고장 유형별 분석 및 </a:t>
            </a:r>
            <a:endParaRPr lang="en-US" altLang="ko-KR" sz="4400" b="1" spc="-200" dirty="0">
              <a:gradFill>
                <a:gsLst>
                  <a:gs pos="100000">
                    <a:schemeClr val="tx1">
                      <a:lumMod val="85000"/>
                      <a:lumOff val="15000"/>
                    </a:schemeClr>
                  </a:gs>
                  <a:gs pos="100000">
                    <a:srgbClr val="355383"/>
                  </a:gs>
                </a:gsLst>
                <a:lin ang="2700000" scaled="1"/>
              </a:gradFill>
            </a:endParaRPr>
          </a:p>
          <a:p>
            <a:pPr algn="ctr"/>
            <a:r>
              <a:rPr lang="ko-KR" altLang="en-US" sz="4400" b="1" spc="-2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355383"/>
                    </a:gs>
                  </a:gsLst>
                  <a:lin ang="2700000" scaled="1"/>
                </a:gradFill>
              </a:rPr>
              <a:t>중점 관리사항 설명회</a:t>
            </a:r>
          </a:p>
        </p:txBody>
      </p:sp>
    </p:spTree>
    <p:extLst>
      <p:ext uri="{BB962C8B-B14F-4D97-AF65-F5344CB8AC3E}">
        <p14:creationId xmlns:p14="http://schemas.microsoft.com/office/powerpoint/2010/main" val="35256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/>
          <p:cNvGrpSpPr/>
          <p:nvPr/>
        </p:nvGrpSpPr>
        <p:grpSpPr>
          <a:xfrm>
            <a:off x="434703" y="131360"/>
            <a:ext cx="3348312" cy="384721"/>
            <a:chOff x="3686564" y="1484698"/>
            <a:chExt cx="3348312" cy="384721"/>
          </a:xfrm>
        </p:grpSpPr>
        <p:sp>
          <p:nvSpPr>
            <p:cNvPr id="49" name="TextBox 48"/>
            <p:cNvSpPr txBox="1"/>
            <p:nvPr/>
          </p:nvSpPr>
          <p:spPr>
            <a:xfrm>
              <a:off x="4060985" y="1484698"/>
              <a:ext cx="2973891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고장조사의 목적  및  관련 법</a:t>
              </a: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874393" y="2345272"/>
                <a:ext cx="26802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Ⅰ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0" y="653263"/>
            <a:ext cx="2600781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1182047" y="697261"/>
            <a:ext cx="1440161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승강기 안전관리법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graphicFrame>
        <p:nvGraphicFramePr>
          <p:cNvPr id="23" name="표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337147"/>
              </p:ext>
            </p:extLst>
          </p:nvPr>
        </p:nvGraphicFramePr>
        <p:xfrm>
          <a:off x="434703" y="1171157"/>
          <a:ext cx="8600540" cy="3686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8707">
                  <a:extLst>
                    <a:ext uri="{9D8B030D-6E8A-4147-A177-3AD203B41FA5}">
                      <a16:colId xmlns:a16="http://schemas.microsoft.com/office/drawing/2014/main" val="3615966965"/>
                    </a:ext>
                  </a:extLst>
                </a:gridCol>
                <a:gridCol w="1163110">
                  <a:extLst>
                    <a:ext uri="{9D8B030D-6E8A-4147-A177-3AD203B41FA5}">
                      <a16:colId xmlns:a16="http://schemas.microsoft.com/office/drawing/2014/main" val="785407692"/>
                    </a:ext>
                  </a:extLst>
                </a:gridCol>
                <a:gridCol w="1129779">
                  <a:extLst>
                    <a:ext uri="{9D8B030D-6E8A-4147-A177-3AD203B41FA5}">
                      <a16:colId xmlns:a16="http://schemas.microsoft.com/office/drawing/2014/main" val="2435179647"/>
                    </a:ext>
                  </a:extLst>
                </a:gridCol>
                <a:gridCol w="1178944">
                  <a:extLst>
                    <a:ext uri="{9D8B030D-6E8A-4147-A177-3AD203B41FA5}">
                      <a16:colId xmlns:a16="http://schemas.microsoft.com/office/drawing/2014/main" val="3217155170"/>
                    </a:ext>
                  </a:extLst>
                </a:gridCol>
              </a:tblGrid>
              <a:tr h="608505">
                <a:tc gridSpan="4">
                  <a:txBody>
                    <a:bodyPr/>
                    <a:lstStyle/>
                    <a:p>
                      <a:pPr marL="361950" lvl="0" indent="-361950" latinLnBrk="1"/>
                      <a:r>
                        <a:rPr lang="ko-KR" altLang="en-US" sz="1600" dirty="0"/>
                        <a:t>                  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726784"/>
                  </a:ext>
                </a:extLst>
              </a:tr>
              <a:tr h="486923">
                <a:tc rowSpan="3">
                  <a:txBody>
                    <a:bodyPr/>
                    <a:lstStyle/>
                    <a:p>
                      <a:pPr marL="266700" indent="-266700" fontAlgn="base">
                        <a:lnSpc>
                          <a:spcPct val="200000"/>
                        </a:lnSpc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① 시ㆍ도지사는 유지관리업자가 다음 각 호의 어느 하나에 해당하는 경우에는 </a:t>
                      </a:r>
                      <a:r>
                        <a:rPr lang="ko-KR" altLang="en-US" sz="1400" b="1" kern="1200" dirty="0" err="1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유지관리업의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등록을 취소하거나 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6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개월 이내의 기간을 정하여 그 사업의 전부 또는 일부의 정지를 명할 수 있다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.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다만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제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400" b="1" kern="1200" dirty="0" err="1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호ㆍ제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2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호 또는 제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4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호에 해당하는 경우에는 그 등록을 취소하여야 한다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.</a:t>
                      </a:r>
                      <a:endParaRPr lang="ko-KR" altLang="en-US" sz="1400" b="1" kern="1200" dirty="0">
                        <a:solidFill>
                          <a:schemeClr val="dk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  <a:p>
                      <a:pPr marL="266700" indent="-266700" fontAlgn="base">
                        <a:lnSpc>
                          <a:spcPct val="200000"/>
                        </a:lnSpc>
                      </a:pP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8.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유지관리를 잘못하여 제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48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조제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항에 따른 </a:t>
                      </a:r>
                      <a:r>
                        <a:rPr lang="ko-KR" altLang="en-US" sz="1400" b="1" kern="1200" dirty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중대한 사고 또는 중대한 고장이 발생한 경우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1</a:t>
                      </a:r>
                      <a:r>
                        <a:rPr lang="ko-KR" altLang="en-US" b="1" dirty="0"/>
                        <a:t>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2</a:t>
                      </a:r>
                      <a:r>
                        <a:rPr lang="ko-KR" altLang="en-US" b="1" dirty="0"/>
                        <a:t>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3</a:t>
                      </a:r>
                      <a:r>
                        <a:rPr lang="ko-KR" altLang="en-US" b="1" dirty="0"/>
                        <a:t>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2232217"/>
                  </a:ext>
                </a:extLst>
              </a:tr>
              <a:tr h="1295779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사 업 전부</a:t>
                      </a:r>
                      <a:endParaRPr lang="en-US" altLang="ko-KR" b="1" dirty="0"/>
                    </a:p>
                    <a:p>
                      <a:pPr algn="ctr" latinLnBrk="1"/>
                      <a:r>
                        <a:rPr lang="ko-KR" altLang="en-US" b="1" dirty="0"/>
                        <a:t>정지 </a:t>
                      </a:r>
                      <a:r>
                        <a:rPr lang="en-US" altLang="ko-KR" b="1" dirty="0"/>
                        <a:t>1</a:t>
                      </a:r>
                      <a:r>
                        <a:rPr lang="ko-KR" altLang="en-US" b="1" dirty="0"/>
                        <a:t>개월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사 업 전부</a:t>
                      </a:r>
                      <a:endParaRPr lang="en-US" altLang="ko-KR" b="1" dirty="0"/>
                    </a:p>
                    <a:p>
                      <a:pPr algn="ctr" latinLnBrk="1"/>
                      <a:r>
                        <a:rPr lang="ko-KR" altLang="en-US" b="1" dirty="0"/>
                        <a:t>정지 </a:t>
                      </a:r>
                      <a:r>
                        <a:rPr lang="en-US" altLang="ko-KR" b="1" dirty="0"/>
                        <a:t>2</a:t>
                      </a:r>
                      <a:r>
                        <a:rPr lang="ko-KR" altLang="en-US" b="1" dirty="0"/>
                        <a:t>개월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사 업 전부</a:t>
                      </a:r>
                      <a:endParaRPr lang="en-US" altLang="ko-KR" b="1" dirty="0"/>
                    </a:p>
                    <a:p>
                      <a:pPr algn="ctr" latinLnBrk="1"/>
                      <a:r>
                        <a:rPr lang="ko-KR" altLang="en-US" b="1" dirty="0"/>
                        <a:t>정지 </a:t>
                      </a:r>
                      <a:r>
                        <a:rPr lang="en-US" altLang="ko-KR" b="1" dirty="0"/>
                        <a:t>3</a:t>
                      </a:r>
                      <a:r>
                        <a:rPr lang="ko-KR" altLang="en-US" b="1" dirty="0"/>
                        <a:t>개월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9780171"/>
                  </a:ext>
                </a:extLst>
              </a:tr>
              <a:tr h="129577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1" dirty="0"/>
                        <a:t>개정 진행 중</a:t>
                      </a:r>
                    </a:p>
                  </a:txBody>
                  <a:tcPr anchor="ctr">
                    <a:solidFill>
                      <a:srgbClr val="B0B0B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>
                    <a:solidFill>
                      <a:srgbClr val="B0B0B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>
                    <a:solidFill>
                      <a:srgbClr val="B0B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434703" y="1352337"/>
            <a:ext cx="4090761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 </a:t>
            </a: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제</a:t>
            </a: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44</a:t>
            </a: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조</a:t>
            </a: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(</a:t>
            </a:r>
            <a:r>
              <a:rPr kumimoji="1" lang="ko-KR" alt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유지관리업</a:t>
            </a: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 등록의 취소 등</a:t>
            </a: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)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05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/>
          <p:cNvGrpSpPr/>
          <p:nvPr/>
        </p:nvGrpSpPr>
        <p:grpSpPr>
          <a:xfrm>
            <a:off x="434703" y="131360"/>
            <a:ext cx="2299948" cy="384721"/>
            <a:chOff x="3686564" y="1484698"/>
            <a:chExt cx="2299948" cy="384721"/>
          </a:xfrm>
        </p:grpSpPr>
        <p:sp>
          <p:nvSpPr>
            <p:cNvPr id="49" name="TextBox 48"/>
            <p:cNvSpPr txBox="1"/>
            <p:nvPr/>
          </p:nvSpPr>
          <p:spPr>
            <a:xfrm>
              <a:off x="4060985" y="1484698"/>
              <a:ext cx="1925527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중대한 고장  통계</a:t>
              </a: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Ⅱ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59940" y="821704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r" fontAlgn="base"/>
            <a:endParaRPr lang="ko-KR" altLang="en-US" sz="1800" dirty="0"/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785525" y="653263"/>
            <a:ext cx="234631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1182047" y="697261"/>
            <a:ext cx="1440161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고장현황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최근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5</a:t>
            </a: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년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539551" y="1322422"/>
            <a:ext cx="8265641" cy="74527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kern="1200" dirty="0">
              <a:latin typeface="HY헤드라인M" pitchFamily="18" charset="-127"/>
              <a:ea typeface="HY헤드라인M" pitchFamily="18" charset="-127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00" y="1136605"/>
            <a:ext cx="8187064" cy="202143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556" y="3276752"/>
            <a:ext cx="6901844" cy="1321874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4427985" y="4392254"/>
            <a:ext cx="1872208" cy="2063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7010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/>
          <p:cNvGrpSpPr/>
          <p:nvPr/>
        </p:nvGrpSpPr>
        <p:grpSpPr>
          <a:xfrm>
            <a:off x="434703" y="131360"/>
            <a:ext cx="2299948" cy="384721"/>
            <a:chOff x="3686564" y="1484698"/>
            <a:chExt cx="2299948" cy="384721"/>
          </a:xfrm>
        </p:grpSpPr>
        <p:sp>
          <p:nvSpPr>
            <p:cNvPr id="49" name="TextBox 48"/>
            <p:cNvSpPr txBox="1"/>
            <p:nvPr/>
          </p:nvSpPr>
          <p:spPr>
            <a:xfrm>
              <a:off x="4060985" y="1484698"/>
              <a:ext cx="1925527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중대한 고장  통계</a:t>
              </a: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Ⅱ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59940" y="821704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r" fontAlgn="base"/>
            <a:endParaRPr lang="ko-KR" altLang="en-US" sz="1800" dirty="0"/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785525" y="653263"/>
            <a:ext cx="234631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1182047" y="697261"/>
            <a:ext cx="1445737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고장현황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원인분석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539551" y="1322422"/>
            <a:ext cx="8265641" cy="74527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kern="1200" dirty="0">
              <a:latin typeface="HY헤드라인M" pitchFamily="18" charset="-127"/>
              <a:ea typeface="HY헤드라인M" pitchFamily="18" charset="-127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2491" y="1573588"/>
            <a:ext cx="78896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5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승강기 안전관리법 전부 개정</a:t>
            </a:r>
            <a:r>
              <a:rPr lang="en-US" altLang="ko-KR" sz="15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(19.03.28.) </a:t>
            </a:r>
            <a:r>
              <a:rPr lang="ko-KR" altLang="en-US" sz="15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 따른 중대한 고장 조사 실시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5157" y="1960447"/>
            <a:ext cx="78896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5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통보의 주체 확대</a:t>
            </a:r>
            <a:r>
              <a:rPr lang="en-US" altLang="ko-KR" sz="15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5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유지관리업체 포함</a:t>
            </a:r>
            <a:r>
              <a:rPr lang="en-US" altLang="ko-KR" sz="15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15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2490" y="2390264"/>
            <a:ext cx="78896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5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미통보</a:t>
            </a:r>
            <a:r>
              <a:rPr lang="ko-KR" altLang="en-US" sz="15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등에 대한 과태료 부과 세부기준 마련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2490" y="2763649"/>
            <a:ext cx="78896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5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승강기 사고 배상 책임 보험 도입으로 고장 민원에 대한 관리체계 마련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2489" y="3127507"/>
            <a:ext cx="78896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5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유지관리업체의 신고 체계 확립</a:t>
            </a:r>
            <a:r>
              <a:rPr lang="en-US" altLang="ko-KR" sz="1500" dirty="0">
                <a:solidFill>
                  <a:schemeClr val="accent1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5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5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지사</a:t>
            </a:r>
            <a:r>
              <a:rPr lang="ko-KR" altLang="en-US" sz="1500" dirty="0"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→</a:t>
            </a:r>
            <a:r>
              <a:rPr lang="ko-KR" altLang="en-US" sz="15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본사 </a:t>
            </a:r>
            <a:r>
              <a:rPr lang="ko-KR" altLang="en-US" sz="1500" dirty="0"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→</a:t>
            </a:r>
            <a:r>
              <a:rPr lang="ko-KR" altLang="en-US" sz="15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공단</a:t>
            </a:r>
            <a:r>
              <a:rPr lang="en-US" altLang="ko-KR" sz="15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15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2489" y="3526829"/>
            <a:ext cx="78896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5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혼선이 있던 통보 대상</a:t>
            </a:r>
            <a:r>
              <a:rPr lang="en-US" altLang="ko-KR" sz="15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5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중대 고장의 정의</a:t>
            </a:r>
            <a:r>
              <a:rPr lang="en-US" altLang="ko-KR" sz="15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15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여부에 대한 개념 확립 </a:t>
            </a:r>
          </a:p>
        </p:txBody>
      </p:sp>
    </p:spTree>
    <p:extLst>
      <p:ext uri="{BB962C8B-B14F-4D97-AF65-F5344CB8AC3E}">
        <p14:creationId xmlns:p14="http://schemas.microsoft.com/office/powerpoint/2010/main" val="77325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8" grpId="0"/>
      <p:bldP spid="29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/>
          <p:cNvGrpSpPr/>
          <p:nvPr/>
        </p:nvGrpSpPr>
        <p:grpSpPr>
          <a:xfrm>
            <a:off x="434703" y="131360"/>
            <a:ext cx="559152" cy="384721"/>
            <a:chOff x="3686564" y="1484698"/>
            <a:chExt cx="559152" cy="384721"/>
          </a:xfrm>
        </p:grpSpPr>
        <p:sp>
          <p:nvSpPr>
            <p:cNvPr id="49" name="TextBox 48"/>
            <p:cNvSpPr txBox="1"/>
            <p:nvPr/>
          </p:nvSpPr>
          <p:spPr>
            <a:xfrm>
              <a:off x="4060985" y="1484698"/>
              <a:ext cx="184731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endParaRPr lang="ko-KR" altLang="en-US" sz="19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700000" scaled="1"/>
                </a:gradFill>
              </a:endParaRP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Ⅱ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3644" y="848100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fontAlgn="base"/>
            <a:endParaRPr lang="ko-KR" altLang="en-US" sz="1800" dirty="0"/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785525" y="653263"/>
            <a:ext cx="234631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1182047" y="697261"/>
            <a:ext cx="1440161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형태별 분류 현황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657127" y="1322422"/>
            <a:ext cx="8013700" cy="2812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endParaRPr lang="en-US" altLang="ko-KR" sz="1000" kern="1200" dirty="0">
              <a:latin typeface="HY헤드라인M" pitchFamily="18" charset="-127"/>
              <a:ea typeface="HY헤드라인M" pitchFamily="18" charset="-127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04248" y="1208008"/>
            <a:ext cx="16725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’20.01.01 ~ ’20.12.31</a:t>
            </a:r>
            <a:endParaRPr lang="ko-KR" alt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51242" y="1508391"/>
            <a:ext cx="6247271" cy="32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600442" y="1206832"/>
            <a:ext cx="1758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1600" b="1" dirty="0"/>
              <a:t>❍  승강기 종류별</a:t>
            </a:r>
            <a:endParaRPr lang="ko-KR" altLang="en-US" sz="1600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575043"/>
              </p:ext>
            </p:extLst>
          </p:nvPr>
        </p:nvGraphicFramePr>
        <p:xfrm>
          <a:off x="783710" y="1638141"/>
          <a:ext cx="7604713" cy="487299"/>
        </p:xfrm>
        <a:graphic>
          <a:graphicData uri="http://schemas.openxmlformats.org/drawingml/2006/table">
            <a:tbl>
              <a:tblPr/>
              <a:tblGrid>
                <a:gridCol w="1393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2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22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27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2537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승강기</a:t>
                      </a:r>
                      <a:endParaRPr lang="ko-KR" altLang="en-US" sz="105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종류별</a:t>
                      </a:r>
                      <a:endParaRPr lang="ko-KR" altLang="en-US" sz="105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승객용</a:t>
                      </a:r>
                      <a:endParaRPr lang="ko-KR" altLang="en-US" sz="105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화물용</a:t>
                      </a:r>
                      <a:endParaRPr lang="ko-KR" altLang="en-US" sz="105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에스컬레이터</a:t>
                      </a:r>
                      <a:endParaRPr lang="ko-KR" altLang="en-US" sz="105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휠체어리프트</a:t>
                      </a:r>
                      <a:endParaRPr lang="ko-KR" altLang="en-US" sz="105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7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17,031</a:t>
                      </a:r>
                      <a:endParaRPr lang="ko-KR" altLang="en-US" sz="10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401</a:t>
                      </a:r>
                      <a:endParaRPr lang="ko-KR" altLang="en-US" sz="10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10</a:t>
                      </a:r>
                      <a:endParaRPr lang="ko-KR" altLang="en-US" sz="10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8</a:t>
                      </a:r>
                      <a:endParaRPr lang="ko-KR" altLang="en-US" sz="10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96693" y="2263971"/>
            <a:ext cx="1758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1600" b="1" dirty="0"/>
              <a:t>❍  고장 유형별</a:t>
            </a:r>
            <a:endParaRPr lang="ko-KR" altLang="en-US" sz="1600" dirty="0"/>
          </a:p>
        </p:txBody>
      </p:sp>
      <p:graphicFrame>
        <p:nvGraphicFramePr>
          <p:cNvPr id="31" name="표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388685"/>
              </p:ext>
            </p:extLst>
          </p:nvPr>
        </p:nvGraphicFramePr>
        <p:xfrm>
          <a:off x="783063" y="2649731"/>
          <a:ext cx="7605359" cy="1893704"/>
        </p:xfrm>
        <a:graphic>
          <a:graphicData uri="http://schemas.openxmlformats.org/drawingml/2006/table">
            <a:tbl>
              <a:tblPr/>
              <a:tblGrid>
                <a:gridCol w="1391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0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1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0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01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2059">
                <a:tc rowSpan="6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고장</a:t>
                      </a:r>
                      <a:endParaRPr lang="ko-KR" altLang="en-US" sz="11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유형별</a:t>
                      </a:r>
                      <a:endParaRPr lang="ko-KR" altLang="en-US" sz="11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4938" marR="14938" marT="14938" marB="14938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kern="0" spc="-5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엘리베이터 및 휠체어리프트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-윤고딕140"/>
                      </a:endParaRPr>
                    </a:p>
                  </a:txBody>
                  <a:tcPr marL="14938" marR="14938" marT="14938" marB="14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1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05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6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운행 중 갇힘 </a:t>
                      </a:r>
                      <a:endParaRPr lang="ko-KR" altLang="en-US" sz="11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4938" marR="14938" marT="14938" marB="14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6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정지 중 갇힘 </a:t>
                      </a:r>
                      <a:endParaRPr lang="ko-KR" altLang="en-US" sz="11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4938" marR="14938" marT="14938" marB="14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돌상 </a:t>
                      </a:r>
                      <a:r>
                        <a:rPr lang="en-US" altLang="ko-KR" sz="1100" b="0" kern="0" spc="-1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</a:t>
                      </a:r>
                      <a:r>
                        <a:rPr lang="ko-KR" altLang="en-US" sz="1100" b="0" kern="0" spc="-1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돌하</a:t>
                      </a:r>
                      <a:r>
                        <a:rPr lang="ko-KR" altLang="en-US" sz="1100" b="0" kern="0" spc="-6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endParaRPr lang="ko-KR" altLang="en-US" sz="11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4938" marR="14938" marT="14938" marB="14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출입문 이탈 </a:t>
                      </a:r>
                    </a:p>
                  </a:txBody>
                  <a:tcPr marL="14938" marR="14938" marT="14938" marB="14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개문출발</a:t>
                      </a:r>
                    </a:p>
                  </a:txBody>
                  <a:tcPr marL="14938" marR="14938" marT="14938" marB="14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68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8,766</a:t>
                      </a:r>
                      <a:endParaRPr lang="ko-KR" altLang="en-US" sz="11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4938" marR="14938" marT="14938" marB="14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8,631</a:t>
                      </a:r>
                      <a:endParaRPr lang="ko-KR" altLang="en-US" sz="11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4938" marR="14938" marT="14938" marB="14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23</a:t>
                      </a:r>
                      <a:endParaRPr lang="ko-KR" altLang="en-US" sz="11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4938" marR="14938" marT="14938" marB="14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</a:t>
                      </a:r>
                      <a:endParaRPr lang="ko-KR" altLang="en-US" sz="11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4938" marR="14938" marT="14938" marB="14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14</a:t>
                      </a:r>
                      <a:endParaRPr lang="ko-KR" altLang="en-US" sz="11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4938" marR="14938" marT="14938" marB="14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0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에스컬레이터</a:t>
                      </a:r>
                      <a:endParaRPr lang="ko-KR" altLang="en-US" sz="11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4938" marR="14938" marT="14938" marB="14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2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05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20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손잡이 속도이상</a:t>
                      </a:r>
                      <a:r>
                        <a:rPr lang="ko-KR" altLang="en-US" sz="1100" b="0" kern="0" spc="-4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endParaRPr lang="ko-KR" altLang="en-US" sz="11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4938" marR="14938" marT="14938" marB="14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디딤판 파손 </a:t>
                      </a:r>
                    </a:p>
                  </a:txBody>
                  <a:tcPr marL="14938" marR="14938" marT="14938" marB="14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하강과속 </a:t>
                      </a:r>
                    </a:p>
                  </a:txBody>
                  <a:tcPr marL="14938" marR="14938" marT="14938" marB="14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상승 중 역행 </a:t>
                      </a:r>
                      <a:endParaRPr lang="ko-KR" altLang="en-US" sz="11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4938" marR="14938" marT="14938" marB="14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11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제동장치 이상</a:t>
                      </a:r>
                      <a:r>
                        <a:rPr lang="ko-KR" altLang="en-US" sz="1100" b="0" kern="0" spc="-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endParaRPr lang="ko-KR" altLang="en-US" sz="11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4938" marR="14938" marT="14938" marB="14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68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</a:t>
                      </a:r>
                      <a:endParaRPr lang="ko-KR" altLang="en-US" sz="11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4938" marR="14938" marT="14938" marB="14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</a:t>
                      </a:r>
                      <a:endParaRPr lang="ko-KR" altLang="en-US" sz="11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4938" marR="14938" marT="14938" marB="14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</a:t>
                      </a:r>
                      <a:endParaRPr lang="ko-KR" altLang="en-US" sz="11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4938" marR="14938" marT="14938" marB="14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</a:t>
                      </a:r>
                      <a:endParaRPr lang="ko-KR" altLang="en-US" sz="11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4938" marR="14938" marT="14938" marB="14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</a:t>
                      </a:r>
                      <a:endParaRPr lang="ko-KR" altLang="en-US" sz="11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4938" marR="14938" marT="14938" marB="149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9124" y="131360"/>
            <a:ext cx="1925527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defRPr sz="2600" b="1" spc="-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z="19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700000" scaled="1"/>
                </a:gradFill>
              </a:rPr>
              <a:t>중대한 고장  통계</a:t>
            </a:r>
          </a:p>
        </p:txBody>
      </p:sp>
    </p:spTree>
    <p:extLst>
      <p:ext uri="{BB962C8B-B14F-4D97-AF65-F5344CB8AC3E}">
        <p14:creationId xmlns:p14="http://schemas.microsoft.com/office/powerpoint/2010/main" val="312401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/>
          <p:cNvGrpSpPr/>
          <p:nvPr/>
        </p:nvGrpSpPr>
        <p:grpSpPr>
          <a:xfrm>
            <a:off x="434703" y="131360"/>
            <a:ext cx="559152" cy="384721"/>
            <a:chOff x="3686564" y="1484698"/>
            <a:chExt cx="559152" cy="384721"/>
          </a:xfrm>
        </p:grpSpPr>
        <p:sp>
          <p:nvSpPr>
            <p:cNvPr id="49" name="TextBox 48"/>
            <p:cNvSpPr txBox="1"/>
            <p:nvPr/>
          </p:nvSpPr>
          <p:spPr>
            <a:xfrm>
              <a:off x="4060985" y="1484698"/>
              <a:ext cx="184731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endParaRPr lang="ko-KR" altLang="en-US" sz="19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700000" scaled="1"/>
                </a:gradFill>
              </a:endParaRP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Ⅱ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3644" y="848100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fontAlgn="base"/>
            <a:endParaRPr lang="ko-KR" altLang="en-US" sz="1800" dirty="0"/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785525" y="653263"/>
            <a:ext cx="234631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1182047" y="697261"/>
            <a:ext cx="1440161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형태별 분류 현황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657127" y="1322422"/>
            <a:ext cx="8013700" cy="2812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endParaRPr lang="en-US" altLang="ko-KR" sz="1000" kern="1200" dirty="0">
              <a:latin typeface="HY헤드라인M" pitchFamily="18" charset="-127"/>
              <a:ea typeface="HY헤드라인M" pitchFamily="18" charset="-127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51242" y="1508391"/>
            <a:ext cx="6247271" cy="32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6804248" y="1208008"/>
            <a:ext cx="16725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’20.01.01 ~ ’20.12.31</a:t>
            </a:r>
            <a:endParaRPr lang="ko-KR" altLang="en-US" dirty="0"/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2051242" y="1508391"/>
            <a:ext cx="6247271" cy="32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612277" y="1208008"/>
            <a:ext cx="1758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1600" b="1" dirty="0"/>
              <a:t>❍  고장 </a:t>
            </a:r>
            <a:r>
              <a:rPr lang="ko-KR" altLang="en-US" sz="1600" b="1" dirty="0" err="1"/>
              <a:t>부품별</a:t>
            </a:r>
            <a:endParaRPr lang="ko-KR" altLang="en-US" sz="1600" dirty="0"/>
          </a:p>
        </p:txBody>
      </p:sp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849394"/>
              </p:ext>
            </p:extLst>
          </p:nvPr>
        </p:nvGraphicFramePr>
        <p:xfrm>
          <a:off x="783710" y="1638141"/>
          <a:ext cx="7604715" cy="1222316"/>
        </p:xfrm>
        <a:graphic>
          <a:graphicData uri="http://schemas.openxmlformats.org/drawingml/2006/table">
            <a:tbl>
              <a:tblPr/>
              <a:tblGrid>
                <a:gridCol w="1123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4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11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56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93266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고장</a:t>
                      </a:r>
                      <a:endParaRPr lang="ko-KR" altLang="en-US" sz="105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kern="0" spc="-50" dirty="0" err="1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부품별</a:t>
                      </a:r>
                      <a:endParaRPr lang="ko-KR" altLang="en-US" sz="105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기계실 부품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0" kern="0" spc="0" dirty="0" err="1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승강로</a:t>
                      </a:r>
                      <a:r>
                        <a:rPr lang="ko-KR" altLang="en-US" sz="105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부품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카 부품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승강장</a:t>
                      </a:r>
                      <a:endParaRPr lang="en-US" altLang="ko-KR" sz="105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부품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피트 부품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비정상</a:t>
                      </a:r>
                      <a:endParaRPr lang="en-US" altLang="ko-KR" sz="105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사용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손잡이</a:t>
                      </a:r>
                      <a:endParaRPr lang="en-US" altLang="ko-KR" sz="1050" b="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부품</a:t>
                      </a:r>
                      <a:endParaRPr lang="ko-KR" altLang="en-US" sz="105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기타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0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6,291</a:t>
                      </a:r>
                      <a:endParaRPr lang="ko-KR" altLang="en-US" sz="10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5,808</a:t>
                      </a:r>
                      <a:endParaRPr lang="ko-KR" altLang="en-US" sz="10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4,332</a:t>
                      </a:r>
                      <a:endParaRPr lang="ko-KR" altLang="en-US" sz="10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118</a:t>
                      </a:r>
                      <a:endParaRPr lang="ko-KR" altLang="en-US" sz="10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753</a:t>
                      </a:r>
                      <a:endParaRPr lang="ko-KR" altLang="en-US" sz="10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30</a:t>
                      </a:r>
                      <a:endParaRPr lang="ko-KR" altLang="en-US" sz="10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</a:t>
                      </a:r>
                      <a:endParaRPr lang="ko-KR" altLang="en-US" sz="10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112</a:t>
                      </a:r>
                      <a:endParaRPr lang="ko-KR" altLang="en-US" sz="10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657127" y="3053200"/>
            <a:ext cx="1592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1600" b="1" dirty="0"/>
              <a:t>❍  고장 내용별</a:t>
            </a:r>
            <a:endParaRPr lang="ko-KR" altLang="en-US" sz="1600" dirty="0"/>
          </a:p>
        </p:txBody>
      </p:sp>
      <p:graphicFrame>
        <p:nvGraphicFramePr>
          <p:cNvPr id="33" name="표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269287"/>
              </p:ext>
            </p:extLst>
          </p:nvPr>
        </p:nvGraphicFramePr>
        <p:xfrm>
          <a:off x="783065" y="3445991"/>
          <a:ext cx="7605358" cy="1213990"/>
        </p:xfrm>
        <a:graphic>
          <a:graphicData uri="http://schemas.openxmlformats.org/drawingml/2006/table">
            <a:tbl>
              <a:tblPr/>
              <a:tblGrid>
                <a:gridCol w="1096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48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642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9588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5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고장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-윤고딕140"/>
                      </a:endParaRPr>
                    </a:p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5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내용별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-윤고딕14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5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부품이상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-윤고딕140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5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이물질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-윤고딕140"/>
                      </a:endParaRPr>
                    </a:p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-5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끼임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-윤고딕140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0" dirty="0">
                          <a:solidFill>
                            <a:srgbClr val="000000"/>
                          </a:solidFill>
                          <a:effectLst/>
                          <a:latin typeface="-윤고딕140"/>
                        </a:rPr>
                        <a:t>조정</a:t>
                      </a:r>
                      <a:endParaRPr lang="en-US" altLang="ko-KR" sz="1050" b="1" kern="0" spc="0">
                        <a:solidFill>
                          <a:srgbClr val="000000"/>
                        </a:solidFill>
                        <a:effectLst/>
                        <a:latin typeface="-윤고딕140"/>
                      </a:endParaRPr>
                    </a:p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0">
                          <a:solidFill>
                            <a:srgbClr val="000000"/>
                          </a:solidFill>
                          <a:effectLst/>
                          <a:latin typeface="-윤고딕140"/>
                        </a:rPr>
                        <a:t>불량</a:t>
                      </a:r>
                      <a:endParaRPr lang="ko-KR" altLang="en-US" sz="1050" b="1" kern="0" spc="0" dirty="0">
                        <a:solidFill>
                          <a:srgbClr val="000000"/>
                        </a:solidFill>
                        <a:effectLst/>
                        <a:latin typeface="-윤고딕140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5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비정상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-윤고딕140"/>
                      </a:endParaRPr>
                    </a:p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5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사용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-윤고딕140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5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노후</a:t>
                      </a:r>
                      <a:endParaRPr lang="ko-KR" altLang="en-US" sz="1050" kern="0" spc="0">
                        <a:solidFill>
                          <a:srgbClr val="000000"/>
                        </a:solidFill>
                        <a:effectLst/>
                        <a:latin typeface="-윤고딕140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5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이용자과실</a:t>
                      </a:r>
                      <a:r>
                        <a:rPr lang="en-US" altLang="ko-KR" sz="1100" b="1" kern="0" spc="-5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b="1" kern="0" spc="-5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천재지변</a:t>
                      </a:r>
                      <a:r>
                        <a:rPr lang="en-US" altLang="ko-KR" sz="1100" b="1" kern="0" spc="-5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100" b="1" kern="0" spc="-5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작업자과실 등</a:t>
                      </a:r>
                      <a:r>
                        <a:rPr lang="en-US" altLang="ko-KR" sz="1100" b="1" kern="0" spc="-5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-윤고딕140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40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8,392</a:t>
                      </a:r>
                      <a:endParaRPr lang="ko-KR" altLang="en-US" sz="1000" b="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3,279</a:t>
                      </a:r>
                      <a:endParaRPr lang="en-US" sz="1000" kern="0" spc="-70" dirty="0">
                        <a:solidFill>
                          <a:srgbClr val="000000"/>
                        </a:solidFill>
                        <a:effectLst/>
                        <a:latin typeface="-윤고딕120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2,914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455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575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1,835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809124" y="131360"/>
            <a:ext cx="1925527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defRPr sz="2600" b="1" spc="-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z="19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700000" scaled="1"/>
                </a:gradFill>
              </a:rPr>
              <a:t>중대한 고장  통계</a:t>
            </a:r>
          </a:p>
        </p:txBody>
      </p:sp>
    </p:spTree>
    <p:extLst>
      <p:ext uri="{BB962C8B-B14F-4D97-AF65-F5344CB8AC3E}">
        <p14:creationId xmlns:p14="http://schemas.microsoft.com/office/powerpoint/2010/main" val="199304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533301" y="873101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개문출발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[1-1]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563254" y="1150806"/>
            <a:ext cx="8265641" cy="84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이용자가 탑승하여 목적층에 도착 후 출입문에 열린 채로 상승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제동기 핑거  레버 마모로 인한 플런저 끼임으로 제동력 상실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endParaRPr lang="ko-KR" altLang="en-US" sz="1600" dirty="0"/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587" y="2128349"/>
            <a:ext cx="3895308" cy="245962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81" y="2091954"/>
            <a:ext cx="4158437" cy="2496020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463778" y="140314"/>
            <a:ext cx="4460796" cy="384721"/>
            <a:chOff x="3686564" y="1484698"/>
            <a:chExt cx="4460796" cy="384721"/>
          </a:xfrm>
        </p:grpSpPr>
        <p:sp>
          <p:nvSpPr>
            <p:cNvPr id="16" name="TextBox 15"/>
            <p:cNvSpPr txBox="1"/>
            <p:nvPr/>
          </p:nvSpPr>
          <p:spPr>
            <a:xfrm>
              <a:off x="4060985" y="1484698"/>
              <a:ext cx="408637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엘리베이터 고장사례  및  중점관리사항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Ⅲ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9914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533301" y="873101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개문출발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[1-2]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563254" y="1150806"/>
            <a:ext cx="8265641" cy="84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이용자가 사고기기에 탑승 한 후 출입문이 열린 채로 상승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제동기 전압 제어용 콘텍터 접점 파손에 의한 라이닝 마모로 제동력 상실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endParaRPr lang="ko-KR" altLang="en-US" sz="1600" dirty="0"/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81" y="2211006"/>
            <a:ext cx="4121538" cy="237696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961" y="2211006"/>
            <a:ext cx="3871934" cy="2365278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463778" y="140314"/>
            <a:ext cx="4460796" cy="384721"/>
            <a:chOff x="3686564" y="1484698"/>
            <a:chExt cx="4460796" cy="384721"/>
          </a:xfrm>
        </p:grpSpPr>
        <p:sp>
          <p:nvSpPr>
            <p:cNvPr id="16" name="TextBox 15"/>
            <p:cNvSpPr txBox="1"/>
            <p:nvPr/>
          </p:nvSpPr>
          <p:spPr>
            <a:xfrm>
              <a:off x="4060985" y="1484698"/>
              <a:ext cx="408637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엘리베이터 고장사례  및  중점관리사항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Ⅲ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sp>
        <p:nvSpPr>
          <p:cNvPr id="4" name="직사각형 3"/>
          <p:cNvSpPr/>
          <p:nvPr/>
        </p:nvSpPr>
        <p:spPr>
          <a:xfrm rot="17750943">
            <a:off x="5365046" y="3081245"/>
            <a:ext cx="280503" cy="1779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9776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533301" y="873101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개문출발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[1-3]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563254" y="1150806"/>
            <a:ext cx="8265641" cy="84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이용자가 탑승하여 목적층에 도착 후 출입문에 열린 채로 상승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제동기 암의 마모에 의한 유격 발생으로 플런저가 끼이며 제동력 상실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endParaRPr lang="ko-KR" altLang="en-US" sz="1600" dirty="0"/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83" y="2113387"/>
            <a:ext cx="4256895" cy="241753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478" y="2113387"/>
            <a:ext cx="3817211" cy="2387617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463778" y="140314"/>
            <a:ext cx="4460796" cy="384721"/>
            <a:chOff x="3686564" y="1484698"/>
            <a:chExt cx="4460796" cy="384721"/>
          </a:xfrm>
        </p:grpSpPr>
        <p:sp>
          <p:nvSpPr>
            <p:cNvPr id="16" name="TextBox 15"/>
            <p:cNvSpPr txBox="1"/>
            <p:nvPr/>
          </p:nvSpPr>
          <p:spPr>
            <a:xfrm>
              <a:off x="4060985" y="1484698"/>
              <a:ext cx="408637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엘리베이터 고장사례  및  중점관리사항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Ⅲ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0684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533301" y="873101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개문출발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[1-4]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563254" y="1150806"/>
            <a:ext cx="8265641" cy="84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이용자가 탑승하여 목적층에 도착 후 출입문에 열린 채로 상승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플런저 결합부의 마모</a:t>
            </a:r>
            <a:r>
              <a:rPr lang="en-US" altLang="ko-KR" sz="1600" dirty="0"/>
              <a:t> </a:t>
            </a:r>
            <a:r>
              <a:rPr lang="ko-KR" altLang="en-US" sz="1600" dirty="0"/>
              <a:t>및 코어</a:t>
            </a:r>
            <a:r>
              <a:rPr lang="en-US" altLang="ko-KR" sz="1600" dirty="0"/>
              <a:t>, </a:t>
            </a:r>
            <a:r>
              <a:rPr lang="ko-KR" altLang="en-US" sz="1600" dirty="0"/>
              <a:t>부싱의 마모로 인한 플런저 끼임 발생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endParaRPr lang="ko-KR" altLang="en-US" sz="1600" dirty="0"/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24" y="2101885"/>
            <a:ext cx="3954179" cy="241949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898" y="2028260"/>
            <a:ext cx="4020369" cy="123548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093" y="3341168"/>
            <a:ext cx="2071979" cy="1180209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463778" y="140314"/>
            <a:ext cx="4460796" cy="384721"/>
            <a:chOff x="3686564" y="1484698"/>
            <a:chExt cx="4460796" cy="384721"/>
          </a:xfrm>
        </p:grpSpPr>
        <p:sp>
          <p:nvSpPr>
            <p:cNvPr id="21" name="TextBox 20"/>
            <p:cNvSpPr txBox="1"/>
            <p:nvPr/>
          </p:nvSpPr>
          <p:spPr>
            <a:xfrm>
              <a:off x="4060985" y="1484698"/>
              <a:ext cx="408637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엘리베이터 고장사례  및  중점관리사항</a:t>
              </a: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Ⅲ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0927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533301" y="873101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개문출발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[1-5]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563254" y="1150806"/>
            <a:ext cx="8265641" cy="84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이용자가 탑승하여 목적층에 도착 후 출입문에 열린 채로 상승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플런저의 기계적 끼임</a:t>
            </a:r>
            <a:r>
              <a:rPr lang="en-US" altLang="ko-KR" sz="1600" dirty="0"/>
              <a:t>[</a:t>
            </a:r>
            <a:r>
              <a:rPr lang="ko-KR" altLang="en-US" sz="1600" dirty="0"/>
              <a:t>사고 발생 전 플런저 분해 점검</a:t>
            </a:r>
            <a:r>
              <a:rPr lang="en-US" altLang="ko-KR" sz="1600" dirty="0"/>
              <a:t>(</a:t>
            </a:r>
            <a:r>
              <a:rPr lang="ko-KR" altLang="en-US" sz="1600" dirty="0"/>
              <a:t>자화 방지 동판의 끼임 발생</a:t>
            </a:r>
            <a:r>
              <a:rPr lang="en-US" altLang="ko-KR" sz="1600" dirty="0"/>
              <a:t>)]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ko-KR" altLang="en-US" sz="1600" dirty="0"/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463778" y="140314"/>
            <a:ext cx="4460796" cy="384721"/>
            <a:chOff x="3686564" y="1484698"/>
            <a:chExt cx="4460796" cy="384721"/>
          </a:xfrm>
        </p:grpSpPr>
        <p:sp>
          <p:nvSpPr>
            <p:cNvPr id="21" name="TextBox 20"/>
            <p:cNvSpPr txBox="1"/>
            <p:nvPr/>
          </p:nvSpPr>
          <p:spPr>
            <a:xfrm>
              <a:off x="4060985" y="1484698"/>
              <a:ext cx="408637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엘리베이터 고장사례  및  중점관리사항</a:t>
              </a: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Ⅲ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188046"/>
            <a:ext cx="7681168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38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그룹 33"/>
          <p:cNvGrpSpPr/>
          <p:nvPr/>
        </p:nvGrpSpPr>
        <p:grpSpPr>
          <a:xfrm>
            <a:off x="1331640" y="1347614"/>
            <a:ext cx="3331320" cy="384721"/>
            <a:chOff x="3686564" y="1484699"/>
            <a:chExt cx="3331320" cy="384721"/>
          </a:xfrm>
        </p:grpSpPr>
        <p:sp>
          <p:nvSpPr>
            <p:cNvPr id="7" name="TextBox 6"/>
            <p:cNvSpPr txBox="1"/>
            <p:nvPr/>
          </p:nvSpPr>
          <p:spPr>
            <a:xfrm>
              <a:off x="4085671" y="1484699"/>
              <a:ext cx="2932213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고장조사의 목적  및  관련법</a:t>
              </a:r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6" name="타원 5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874393" y="2345272"/>
                <a:ext cx="26802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Ⅰ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grpSp>
        <p:nvGrpSpPr>
          <p:cNvPr id="30" name="그룹 29"/>
          <p:cNvGrpSpPr/>
          <p:nvPr/>
        </p:nvGrpSpPr>
        <p:grpSpPr>
          <a:xfrm>
            <a:off x="1331640" y="1950447"/>
            <a:ext cx="350823" cy="350823"/>
            <a:chOff x="2823203" y="3137728"/>
            <a:chExt cx="385905" cy="385905"/>
          </a:xfrm>
        </p:grpSpPr>
        <p:sp>
          <p:nvSpPr>
            <p:cNvPr id="10" name="타원 9"/>
            <p:cNvSpPr/>
            <p:nvPr/>
          </p:nvSpPr>
          <p:spPr>
            <a:xfrm>
              <a:off x="2823203" y="3137728"/>
              <a:ext cx="385905" cy="385905"/>
            </a:xfrm>
            <a:prstGeom prst="ellipse">
              <a:avLst/>
            </a:prstGeom>
            <a:gradFill flip="none" rotWithShape="1">
              <a:gsLst>
                <a:gs pos="52000">
                  <a:srgbClr val="1F3A6F"/>
                </a:gs>
                <a:gs pos="52000">
                  <a:srgbClr val="35538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74393" y="3148372"/>
              <a:ext cx="268021" cy="33855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Ⅱ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1331640" y="2572632"/>
            <a:ext cx="350823" cy="350823"/>
            <a:chOff x="2823203" y="3935559"/>
            <a:chExt cx="385905" cy="385905"/>
          </a:xfrm>
        </p:grpSpPr>
        <p:sp>
          <p:nvSpPr>
            <p:cNvPr id="14" name="타원 13"/>
            <p:cNvSpPr/>
            <p:nvPr/>
          </p:nvSpPr>
          <p:spPr>
            <a:xfrm>
              <a:off x="2823203" y="3935559"/>
              <a:ext cx="385905" cy="385905"/>
            </a:xfrm>
            <a:prstGeom prst="ellipse">
              <a:avLst/>
            </a:prstGeom>
            <a:gradFill flip="none" rotWithShape="1">
              <a:gsLst>
                <a:gs pos="52000">
                  <a:srgbClr val="1F3A6F"/>
                </a:gs>
                <a:gs pos="52000">
                  <a:srgbClr val="35538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74393" y="3946932"/>
              <a:ext cx="268021" cy="33855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728999" y="2572632"/>
            <a:ext cx="4211409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defRPr sz="1900" b="1" spc="-10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700000" scaled="1"/>
                </a:gradFill>
              </a:defRPr>
            </a:lvl1pPr>
          </a:lstStyle>
          <a:p>
            <a:r>
              <a:rPr lang="ko-KR" altLang="en-US" dirty="0"/>
              <a:t>엘리베이터   고장사례  및  중점관리 사항</a:t>
            </a:r>
          </a:p>
        </p:txBody>
      </p:sp>
      <p:grpSp>
        <p:nvGrpSpPr>
          <p:cNvPr id="43" name="그룹 42"/>
          <p:cNvGrpSpPr/>
          <p:nvPr/>
        </p:nvGrpSpPr>
        <p:grpSpPr>
          <a:xfrm>
            <a:off x="1331640" y="3175472"/>
            <a:ext cx="4774985" cy="384721"/>
            <a:chOff x="3686564" y="3227801"/>
            <a:chExt cx="4774985" cy="384721"/>
          </a:xfrm>
        </p:grpSpPr>
        <p:grpSp>
          <p:nvGrpSpPr>
            <p:cNvPr id="44" name="그룹 43"/>
            <p:cNvGrpSpPr/>
            <p:nvPr/>
          </p:nvGrpSpPr>
          <p:grpSpPr>
            <a:xfrm>
              <a:off x="3686564" y="3244751"/>
              <a:ext cx="350823" cy="350823"/>
              <a:chOff x="2823203" y="4728850"/>
              <a:chExt cx="385905" cy="385905"/>
            </a:xfrm>
          </p:grpSpPr>
          <p:sp>
            <p:nvSpPr>
              <p:cNvPr id="46" name="타원 45"/>
              <p:cNvSpPr/>
              <p:nvPr/>
            </p:nvSpPr>
            <p:spPr>
              <a:xfrm>
                <a:off x="2823203" y="4728850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882013" y="4742857"/>
                <a:ext cx="26802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>
                <a:defPPr>
                  <a:defRPr lang="ko-KR"/>
                </a:defPPr>
                <a:lvl1pPr algn="ctr">
                  <a:spcBef>
                    <a:spcPts val="1200"/>
                  </a:spcBef>
                  <a:defRPr sz="2000" b="1" spc="-10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defRPr>
                </a:lvl1pPr>
              </a:lstStyle>
              <a:p>
                <a:r>
                  <a:rPr lang="en-US" altLang="ko-KR" dirty="0"/>
                  <a:t>Ⅳ</a:t>
                </a:r>
                <a:endParaRPr lang="ko-KR" altLang="en-US" dirty="0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4060985" y="3227801"/>
              <a:ext cx="4400564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1900" b="1" spc="-10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defRPr>
              </a:lvl1pPr>
            </a:lstStyle>
            <a:p>
              <a:r>
                <a:rPr lang="ko-KR" altLang="en-US" dirty="0"/>
                <a:t>에스컬레이터  고장사례  및  중점관리 사항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728999" y="1921650"/>
            <a:ext cx="1505540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defRPr sz="1900" b="1" spc="-10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700000" scaled="1"/>
                </a:gradFill>
              </a:defRPr>
            </a:lvl1pPr>
          </a:lstStyle>
          <a:p>
            <a:r>
              <a:rPr lang="ko-KR" altLang="en-US" dirty="0"/>
              <a:t>고장의   통계</a:t>
            </a:r>
          </a:p>
        </p:txBody>
      </p:sp>
    </p:spTree>
    <p:extLst>
      <p:ext uri="{BB962C8B-B14F-4D97-AF65-F5344CB8AC3E}">
        <p14:creationId xmlns:p14="http://schemas.microsoft.com/office/powerpoint/2010/main" val="3811839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3644" y="872956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출입문 이탈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[2-1]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563254" y="1150806"/>
            <a:ext cx="8265641" cy="84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이용자가 탑승하여 목적층으로 올라가던 중 카 측 출입문이 이탈되면서 갇힘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카 측 출입문 개폐장치</a:t>
            </a:r>
            <a:r>
              <a:rPr lang="en-US" altLang="ko-KR" sz="1600" dirty="0"/>
              <a:t>(</a:t>
            </a:r>
            <a:r>
              <a:rPr lang="ko-KR" altLang="en-US" sz="1600" dirty="0"/>
              <a:t>밴</a:t>
            </a:r>
            <a:r>
              <a:rPr lang="en-US" altLang="ko-KR" sz="1600" dirty="0"/>
              <a:t>)</a:t>
            </a:r>
            <a:r>
              <a:rPr lang="ko-KR" altLang="en-US" sz="1600" dirty="0"/>
              <a:t>의 고정불량으로 운행 중 승강장 </a:t>
            </a:r>
            <a:r>
              <a:rPr lang="en-US" altLang="ko-KR" sz="1600" dirty="0"/>
              <a:t>sill</a:t>
            </a:r>
            <a:r>
              <a:rPr lang="ko-KR" altLang="en-US" sz="1600" dirty="0"/>
              <a:t>과 충돌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endParaRPr lang="ko-KR" altLang="en-US" sz="1600" dirty="0"/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14" y="2122052"/>
            <a:ext cx="5639366" cy="245745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685" y="2269018"/>
            <a:ext cx="2224382" cy="2114550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463778" y="140314"/>
            <a:ext cx="4460796" cy="384721"/>
            <a:chOff x="3686564" y="1484698"/>
            <a:chExt cx="4460796" cy="384721"/>
          </a:xfrm>
        </p:grpSpPr>
        <p:sp>
          <p:nvSpPr>
            <p:cNvPr id="16" name="TextBox 15"/>
            <p:cNvSpPr txBox="1"/>
            <p:nvPr/>
          </p:nvSpPr>
          <p:spPr>
            <a:xfrm>
              <a:off x="4060985" y="1484698"/>
              <a:ext cx="408637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엘리베이터 고장사례  및  중점관리사항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Ⅲ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5131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3644" y="872956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돌상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돌하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[3-1]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563254" y="1150806"/>
            <a:ext cx="8265641" cy="84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1</a:t>
            </a:r>
            <a:r>
              <a:rPr lang="ko-KR" altLang="en-US" sz="1600" dirty="0"/>
              <a:t>층에서 이용자 </a:t>
            </a:r>
            <a:r>
              <a:rPr lang="en-US" altLang="ko-KR" sz="1600" dirty="0"/>
              <a:t>10</a:t>
            </a:r>
            <a:r>
              <a:rPr lang="ko-KR" altLang="en-US" sz="1600" dirty="0"/>
              <a:t>명</a:t>
            </a:r>
            <a:r>
              <a:rPr lang="en-US" altLang="ko-KR" sz="1600" dirty="0"/>
              <a:t>(550 kg)</a:t>
            </a:r>
            <a:r>
              <a:rPr lang="ko-KR" altLang="en-US" sz="1600" dirty="0"/>
              <a:t>탑승한 후 문이 닫히고 상승하지 못하고 미끄러짐</a:t>
            </a:r>
            <a:r>
              <a:rPr lang="en-US" altLang="ko-KR" sz="1600" dirty="0"/>
              <a:t>(</a:t>
            </a:r>
            <a:r>
              <a:rPr lang="ko-KR" altLang="en-US" sz="1600" dirty="0"/>
              <a:t>돌하</a:t>
            </a:r>
            <a:r>
              <a:rPr lang="en-US" altLang="ko-KR" sz="1600" dirty="0"/>
              <a:t>)</a:t>
            </a:r>
            <a:r>
              <a:rPr lang="ko-KR" altLang="en-US" sz="1600" dirty="0"/>
              <a:t> 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카 하부 구조물</a:t>
            </a:r>
            <a:r>
              <a:rPr lang="en-US" altLang="ko-KR" sz="1600" dirty="0"/>
              <a:t>(jack bolt)</a:t>
            </a:r>
            <a:r>
              <a:rPr lang="ko-KR" altLang="en-US" sz="1600" dirty="0"/>
              <a:t>의 간섭으로 인한 과부하감지장치 작동 불량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endParaRPr lang="ko-KR" altLang="en-US" sz="1600" dirty="0"/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70" y="2254819"/>
            <a:ext cx="3724275" cy="223837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3" y="2254373"/>
            <a:ext cx="2160240" cy="143018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2999226"/>
            <a:ext cx="2304256" cy="1493968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463778" y="140314"/>
            <a:ext cx="4460796" cy="384721"/>
            <a:chOff x="3686564" y="1484698"/>
            <a:chExt cx="4460796" cy="384721"/>
          </a:xfrm>
        </p:grpSpPr>
        <p:sp>
          <p:nvSpPr>
            <p:cNvPr id="21" name="TextBox 20"/>
            <p:cNvSpPr txBox="1"/>
            <p:nvPr/>
          </p:nvSpPr>
          <p:spPr>
            <a:xfrm>
              <a:off x="4060985" y="1484698"/>
              <a:ext cx="408637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엘리베이터 고장사례  및  중점관리사항</a:t>
              </a: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Ⅲ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3342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34703" y="863757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돌상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돌하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[3-2]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563254" y="1150806"/>
            <a:ext cx="8265641" cy="84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이용자가 탑승하여 목적층에 도착 후 정지하지 못하고 최상층을 지나 정지</a:t>
            </a:r>
            <a:r>
              <a:rPr lang="en-US" altLang="ko-KR" sz="1600" dirty="0"/>
              <a:t>(</a:t>
            </a:r>
            <a:r>
              <a:rPr lang="ko-KR" altLang="en-US" sz="1600" dirty="0"/>
              <a:t>돌상</a:t>
            </a:r>
            <a:r>
              <a:rPr lang="en-US" altLang="ko-KR" sz="1600" dirty="0"/>
              <a:t>)</a:t>
            </a:r>
            <a:r>
              <a:rPr lang="ko-KR" altLang="en-US" sz="1600" dirty="0"/>
              <a:t>  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제동기 전자접촉기의 접점마모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endParaRPr lang="ko-KR" altLang="en-US" sz="1600" dirty="0"/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201662"/>
            <a:ext cx="7128792" cy="2098280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463778" y="140314"/>
            <a:ext cx="4460796" cy="384721"/>
            <a:chOff x="3686564" y="1484698"/>
            <a:chExt cx="4460796" cy="384721"/>
          </a:xfrm>
        </p:grpSpPr>
        <p:sp>
          <p:nvSpPr>
            <p:cNvPr id="16" name="TextBox 15"/>
            <p:cNvSpPr txBox="1"/>
            <p:nvPr/>
          </p:nvSpPr>
          <p:spPr>
            <a:xfrm>
              <a:off x="4060985" y="1484698"/>
              <a:ext cx="408637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엘리베이터 고장사례  및  중점관리사항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Ⅲ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8561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34703" y="863757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돌상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돌하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[3-3]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34704" y="1150806"/>
            <a:ext cx="8394192" cy="84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이용자가 탑승하여 목적층에 도착 후 문이 열리면서 상승하여 최상층을 지나 정지</a:t>
            </a:r>
            <a:r>
              <a:rPr lang="en-US" altLang="ko-KR" sz="1600" dirty="0"/>
              <a:t>(</a:t>
            </a:r>
            <a:r>
              <a:rPr lang="ko-KR" altLang="en-US" sz="1600" dirty="0"/>
              <a:t>돌상</a:t>
            </a:r>
            <a:r>
              <a:rPr lang="en-US" altLang="ko-KR" sz="1600" dirty="0"/>
              <a:t>)</a:t>
            </a:r>
            <a:r>
              <a:rPr lang="ko-KR" altLang="en-US" sz="1600" dirty="0"/>
              <a:t> 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제동기 라이닝 마모로 인한 제동력 상실</a:t>
            </a:r>
            <a:r>
              <a:rPr lang="en-US" altLang="ko-KR" sz="1600" dirty="0"/>
              <a:t>(</a:t>
            </a:r>
            <a:r>
              <a:rPr lang="ko-KR" altLang="en-US" sz="1600" dirty="0"/>
              <a:t>신품 대비 약 </a:t>
            </a:r>
            <a:r>
              <a:rPr lang="en-US" altLang="ko-KR" sz="1600" dirty="0"/>
              <a:t>70% </a:t>
            </a:r>
            <a:r>
              <a:rPr lang="ko-KR" altLang="en-US" sz="1600" dirty="0"/>
              <a:t>마모</a:t>
            </a:r>
            <a:r>
              <a:rPr lang="en-US" altLang="ko-KR" sz="1600" dirty="0"/>
              <a:t>)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ko-KR" altLang="en-US" sz="1600" dirty="0"/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2097804"/>
            <a:ext cx="5472608" cy="25717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011" y="2097804"/>
            <a:ext cx="2528943" cy="2490170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463778" y="140314"/>
            <a:ext cx="4460796" cy="384721"/>
            <a:chOff x="3686564" y="1484698"/>
            <a:chExt cx="4460796" cy="384721"/>
          </a:xfrm>
        </p:grpSpPr>
        <p:sp>
          <p:nvSpPr>
            <p:cNvPr id="16" name="TextBox 15"/>
            <p:cNvSpPr txBox="1"/>
            <p:nvPr/>
          </p:nvSpPr>
          <p:spPr>
            <a:xfrm>
              <a:off x="4060985" y="1484698"/>
              <a:ext cx="408637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엘리베이터 고장사례  및  중점관리사항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Ⅲ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8570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34703" y="863757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돌상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돌하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[3-4]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34704" y="1150806"/>
            <a:ext cx="8394192" cy="84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</a:t>
            </a:r>
            <a:r>
              <a:rPr lang="en-US" altLang="ko-KR" sz="1600" dirty="0"/>
              <a:t>16</a:t>
            </a:r>
            <a:r>
              <a:rPr lang="ko-KR" altLang="en-US" sz="1600" dirty="0"/>
              <a:t>명이 탑승</a:t>
            </a:r>
            <a:r>
              <a:rPr lang="en-US" altLang="ko-KR" sz="1600" dirty="0"/>
              <a:t>(1150 kg)</a:t>
            </a:r>
            <a:r>
              <a:rPr lang="ko-KR" altLang="en-US" sz="1600" dirty="0"/>
              <a:t>하여 상승 운행 직후 하강하여 최하층을 지나 정지</a:t>
            </a:r>
            <a:r>
              <a:rPr lang="en-US" altLang="ko-KR" sz="1600" dirty="0"/>
              <a:t>(</a:t>
            </a:r>
            <a:r>
              <a:rPr lang="ko-KR" altLang="en-US" sz="1600" dirty="0"/>
              <a:t>돌하</a:t>
            </a:r>
            <a:r>
              <a:rPr lang="en-US" altLang="ko-KR" sz="1600" dirty="0"/>
              <a:t>)</a:t>
            </a:r>
            <a:r>
              <a:rPr lang="ko-KR" altLang="en-US" sz="1600" dirty="0"/>
              <a:t> 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균형추</a:t>
            </a:r>
            <a:r>
              <a:rPr lang="en-US" altLang="ko-KR" sz="1600" dirty="0"/>
              <a:t> </a:t>
            </a:r>
            <a:r>
              <a:rPr lang="ko-KR" altLang="en-US" sz="1600" dirty="0"/>
              <a:t>웨이트가 설계치 보다 부족</a:t>
            </a:r>
            <a:r>
              <a:rPr lang="en-US" altLang="ko-KR" sz="1600" dirty="0"/>
              <a:t>(240 kg)</a:t>
            </a:r>
            <a:r>
              <a:rPr lang="ko-KR" altLang="en-US" sz="1600" dirty="0"/>
              <a:t>하여 권상기와 로프간 슬립현상 발생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endParaRPr lang="ko-KR" altLang="en-US" sz="1600" dirty="0"/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32" y="2122491"/>
            <a:ext cx="4849564" cy="249383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2122491"/>
            <a:ext cx="2808312" cy="2493832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463778" y="140314"/>
            <a:ext cx="4460796" cy="384721"/>
            <a:chOff x="3686564" y="1484698"/>
            <a:chExt cx="4460796" cy="384721"/>
          </a:xfrm>
        </p:grpSpPr>
        <p:sp>
          <p:nvSpPr>
            <p:cNvPr id="16" name="TextBox 15"/>
            <p:cNvSpPr txBox="1"/>
            <p:nvPr/>
          </p:nvSpPr>
          <p:spPr>
            <a:xfrm>
              <a:off x="4060985" y="1484698"/>
              <a:ext cx="408637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엘리베이터 고장사례  및  중점관리사항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Ⅲ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637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04034" y="861198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운행 전 갇힘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[4-1]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34704" y="1145361"/>
            <a:ext cx="8394192" cy="91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이용자가 </a:t>
            </a:r>
            <a:r>
              <a:rPr lang="en-US" altLang="ko-KR" sz="1600" dirty="0"/>
              <a:t>1</a:t>
            </a:r>
            <a:r>
              <a:rPr lang="ko-KR" altLang="en-US" sz="1600" dirty="0"/>
              <a:t>층에서 탑승 후 문이 닫히고 갇힘 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출입문 안내 홈 이물질로 인한 고장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99" y="2210283"/>
            <a:ext cx="3601464" cy="218830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228" y="2204269"/>
            <a:ext cx="4104456" cy="2204604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463778" y="140314"/>
            <a:ext cx="4460796" cy="384721"/>
            <a:chOff x="3686564" y="1484698"/>
            <a:chExt cx="4460796" cy="384721"/>
          </a:xfrm>
        </p:grpSpPr>
        <p:sp>
          <p:nvSpPr>
            <p:cNvPr id="16" name="TextBox 15"/>
            <p:cNvSpPr txBox="1"/>
            <p:nvPr/>
          </p:nvSpPr>
          <p:spPr>
            <a:xfrm>
              <a:off x="4060985" y="1484698"/>
              <a:ext cx="408637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엘리베이터 고장사례  및  중점관리사항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Ⅲ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6237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04034" y="861198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운행 전 갇힘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[4-2]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34704" y="1150806"/>
            <a:ext cx="8394192" cy="84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이용자가 </a:t>
            </a:r>
            <a:r>
              <a:rPr lang="en-US" altLang="ko-KR" sz="1600" dirty="0"/>
              <a:t>1</a:t>
            </a:r>
            <a:r>
              <a:rPr lang="ko-KR" altLang="en-US" sz="1600" dirty="0"/>
              <a:t>층에서 탑승 후 문이 닫히고 운행하려다 갇힘 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1</a:t>
            </a:r>
            <a:r>
              <a:rPr lang="ko-KR" altLang="en-US" sz="1600" dirty="0"/>
              <a:t>층 승강장 문 전기안전장치 접촉</a:t>
            </a:r>
            <a:r>
              <a:rPr lang="en-US" altLang="ko-KR" sz="1600" dirty="0"/>
              <a:t>(</a:t>
            </a:r>
            <a:r>
              <a:rPr lang="ko-KR" altLang="en-US" sz="1600" dirty="0"/>
              <a:t>정렬</a:t>
            </a:r>
            <a:r>
              <a:rPr lang="en-US" altLang="ko-KR" sz="1600" dirty="0"/>
              <a:t>)</a:t>
            </a:r>
            <a:r>
              <a:rPr lang="ko-KR" altLang="en-US" sz="1600" dirty="0"/>
              <a:t> 불량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endParaRPr lang="ko-KR" altLang="en-US" sz="1600" dirty="0"/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199103"/>
            <a:ext cx="3675816" cy="229943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390253"/>
            <a:ext cx="2381354" cy="11082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886" y="2128348"/>
            <a:ext cx="4253562" cy="1235489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463778" y="140314"/>
            <a:ext cx="4460796" cy="384721"/>
            <a:chOff x="3686564" y="1484698"/>
            <a:chExt cx="4460796" cy="384721"/>
          </a:xfrm>
        </p:grpSpPr>
        <p:sp>
          <p:nvSpPr>
            <p:cNvPr id="21" name="TextBox 20"/>
            <p:cNvSpPr txBox="1"/>
            <p:nvPr/>
          </p:nvSpPr>
          <p:spPr>
            <a:xfrm>
              <a:off x="4060985" y="1484698"/>
              <a:ext cx="408637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엘리베이터 고장사례  및  중점관리사항</a:t>
              </a: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Ⅲ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3005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04034" y="861198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운행 전 갇힘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[4-3]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34704" y="1150806"/>
            <a:ext cx="8394192" cy="84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 </a:t>
            </a:r>
            <a:r>
              <a:rPr lang="en-US" altLang="ko-KR" sz="1600" dirty="0"/>
              <a:t>10</a:t>
            </a:r>
            <a:r>
              <a:rPr lang="ko-KR" altLang="en-US" sz="1600"/>
              <a:t>명</a:t>
            </a:r>
            <a:r>
              <a:rPr lang="en-US" altLang="ko-KR" sz="1600"/>
              <a:t>(15</a:t>
            </a:r>
            <a:r>
              <a:rPr lang="ko-KR" altLang="en-US" sz="1600"/>
              <a:t>인승</a:t>
            </a:r>
            <a:r>
              <a:rPr lang="en-US" altLang="ko-KR" sz="1600"/>
              <a:t>)</a:t>
            </a:r>
            <a:r>
              <a:rPr lang="ko-KR" altLang="en-US" sz="1600"/>
              <a:t> </a:t>
            </a:r>
            <a:r>
              <a:rPr lang="ko-KR" altLang="en-US" sz="1600" dirty="0"/>
              <a:t>탑승 하는</a:t>
            </a:r>
            <a:r>
              <a:rPr lang="en-US" altLang="ko-KR" sz="1600" dirty="0"/>
              <a:t> </a:t>
            </a:r>
            <a:r>
              <a:rPr lang="ko-KR" altLang="en-US" sz="1600" dirty="0"/>
              <a:t>과정에서 사고기기는 재</a:t>
            </a:r>
            <a:r>
              <a:rPr lang="en-US" altLang="ko-KR" sz="1600" dirty="0"/>
              <a:t>-</a:t>
            </a:r>
            <a:r>
              <a:rPr lang="ko-KR" altLang="en-US" sz="1600" dirty="0"/>
              <a:t>착상 운전을 하던 중 정지  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동기 전동기 및 하중데이터 설정 불량</a:t>
            </a:r>
            <a:r>
              <a:rPr lang="en-US" altLang="ko-KR" sz="1600" dirty="0"/>
              <a:t>(</a:t>
            </a:r>
            <a:r>
              <a:rPr lang="ko-KR" altLang="en-US" sz="1600" dirty="0"/>
              <a:t>롤백현상 과다</a:t>
            </a:r>
            <a:r>
              <a:rPr lang="en-US" altLang="ko-KR" sz="1600" dirty="0"/>
              <a:t>)</a:t>
            </a:r>
            <a:r>
              <a:rPr lang="ko-KR" altLang="en-US" sz="1600" dirty="0"/>
              <a:t>에 의한 정지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endParaRPr lang="ko-KR" altLang="en-US" sz="1600" dirty="0"/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250570"/>
            <a:ext cx="7275805" cy="2090726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463778" y="140314"/>
            <a:ext cx="4460796" cy="384721"/>
            <a:chOff x="3686564" y="1484698"/>
            <a:chExt cx="4460796" cy="384721"/>
          </a:xfrm>
        </p:grpSpPr>
        <p:sp>
          <p:nvSpPr>
            <p:cNvPr id="16" name="TextBox 15"/>
            <p:cNvSpPr txBox="1"/>
            <p:nvPr/>
          </p:nvSpPr>
          <p:spPr>
            <a:xfrm>
              <a:off x="4060985" y="1484698"/>
              <a:ext cx="408637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엘리베이터 고장사례  및  중점관리사항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Ⅲ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2632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04034" y="861198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운행 전 갇힘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[4-4]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34704" y="1150806"/>
            <a:ext cx="8394192" cy="84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 탑승하여 목적층에 도착한 후 문이 열리지 않아 갇힘  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카 도어록 조정 불량에 의한 정지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endParaRPr lang="ko-KR" altLang="en-US" sz="1600" dirty="0"/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128349"/>
            <a:ext cx="6689217" cy="2340471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463778" y="140314"/>
            <a:ext cx="4460796" cy="384721"/>
            <a:chOff x="3686564" y="1484698"/>
            <a:chExt cx="4460796" cy="384721"/>
          </a:xfrm>
        </p:grpSpPr>
        <p:sp>
          <p:nvSpPr>
            <p:cNvPr id="16" name="TextBox 15"/>
            <p:cNvSpPr txBox="1"/>
            <p:nvPr/>
          </p:nvSpPr>
          <p:spPr>
            <a:xfrm>
              <a:off x="4060985" y="1484698"/>
              <a:ext cx="408637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엘리베이터 고장사례  및  중점관리사항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Ⅲ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1735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04034" y="861198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운행 중 갇힘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[5-1]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34704" y="1150806"/>
            <a:ext cx="8394192" cy="84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이용자가 탑승하여 운행하던 중 급정지하며 갇힘  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과속조절기 인장장치 위치 불량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" name="그림 3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161004"/>
            <a:ext cx="6984776" cy="2340000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463778" y="140314"/>
            <a:ext cx="4460796" cy="384721"/>
            <a:chOff x="3686564" y="1484698"/>
            <a:chExt cx="4460796" cy="384721"/>
          </a:xfrm>
        </p:grpSpPr>
        <p:sp>
          <p:nvSpPr>
            <p:cNvPr id="16" name="TextBox 15"/>
            <p:cNvSpPr txBox="1"/>
            <p:nvPr/>
          </p:nvSpPr>
          <p:spPr>
            <a:xfrm>
              <a:off x="4060985" y="1484698"/>
              <a:ext cx="408637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엘리베이터 고장사례  및  중점관리사항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Ⅲ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1421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/>
          <p:cNvGrpSpPr/>
          <p:nvPr/>
        </p:nvGrpSpPr>
        <p:grpSpPr>
          <a:xfrm>
            <a:off x="434703" y="131360"/>
            <a:ext cx="3306634" cy="384721"/>
            <a:chOff x="3686564" y="1484698"/>
            <a:chExt cx="3306634" cy="384721"/>
          </a:xfrm>
        </p:grpSpPr>
        <p:sp>
          <p:nvSpPr>
            <p:cNvPr id="49" name="TextBox 48"/>
            <p:cNvSpPr txBox="1"/>
            <p:nvPr/>
          </p:nvSpPr>
          <p:spPr>
            <a:xfrm>
              <a:off x="4060985" y="1484698"/>
              <a:ext cx="2932213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고장조사의 목적  및  관련법</a:t>
              </a: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874393" y="2345272"/>
                <a:ext cx="26802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Ⅰ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1239" y="848100"/>
            <a:ext cx="8424862" cy="3970554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603067" y="1059197"/>
            <a:ext cx="8013700" cy="7924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다양한 유형으로 발생하는 </a:t>
            </a:r>
            <a:r>
              <a:rPr lang="ko-KR" altLang="en-US" sz="15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고장의 원인을 분석하고 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기종 별 특성에 따른 위험성을 확인하여 </a:t>
            </a:r>
            <a:r>
              <a:rPr lang="ko-KR" altLang="en-US" sz="15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동일 유형의 고장을 미연에 방지하기 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위함</a:t>
            </a:r>
            <a:endParaRPr lang="en-US" altLang="ko-KR" sz="1500" kern="1200" dirty="0">
              <a:latin typeface="HY헤드라인M" pitchFamily="18" charset="-127"/>
              <a:ea typeface="HY헤드라인M" pitchFamily="18" charset="-127"/>
            </a:endParaRPr>
          </a:p>
          <a:p>
            <a:pPr marL="0" indent="0">
              <a:buNone/>
            </a:pPr>
            <a:endParaRPr lang="en-US" altLang="ko-KR" sz="1000" kern="1200" dirty="0">
              <a:latin typeface="HY헤드라인M" pitchFamily="18" charset="-127"/>
              <a:ea typeface="HY헤드라인M" pitchFamily="18" charset="-127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0" y="653263"/>
            <a:ext cx="2600781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1403648" y="695956"/>
            <a:ext cx="1013689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목 적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24895" y="235572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348424"/>
              </p:ext>
            </p:extLst>
          </p:nvPr>
        </p:nvGraphicFramePr>
        <p:xfrm>
          <a:off x="1619671" y="2074318"/>
          <a:ext cx="6120681" cy="2441647"/>
        </p:xfrm>
        <a:graphic>
          <a:graphicData uri="http://schemas.openxmlformats.org/drawingml/2006/table">
            <a:tbl>
              <a:tblPr/>
              <a:tblGrid>
                <a:gridCol w="1437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7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9392">
                <a:tc>
                  <a:txBody>
                    <a:bodyPr/>
                    <a:lstStyle/>
                    <a:p>
                      <a:pPr marL="661670" marR="0" indent="-31115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6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  목표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0435" marR="50435" marT="13944" marB="1394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휴먼명조"/>
                      </a:endParaRPr>
                    </a:p>
                  </a:txBody>
                  <a:tcPr marL="50435" marR="50435" marT="13944" marB="1394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661670" marR="0" indent="-31115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6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동일 유형의 사고를 미연에 방지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0435" marR="50435" marT="13944" marB="1394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0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휴먼명조"/>
                      </a:endParaRPr>
                    </a:p>
                  </a:txBody>
                  <a:tcPr marL="50435" marR="50435" marT="13944" marB="13944" anchor="ctr">
                    <a:lnL>
                      <a:noFill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휴먼명조"/>
                      </a:endParaRPr>
                    </a:p>
                  </a:txBody>
                  <a:tcPr marL="50435" marR="50435" marT="13944" marB="1394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0435" marR="50435" marT="13944" marB="13944" anchor="ctr">
                    <a:lnL>
                      <a:noFill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322">
                <a:tc rowSpan="7">
                  <a:txBody>
                    <a:bodyPr/>
                    <a:lstStyle/>
                    <a:p>
                      <a:pPr marL="661670" marR="0" indent="-31115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6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추진계획   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0435" marR="50435" marT="13944" marB="13944" anchor="ctr">
                    <a:lnL w="7112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E3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휴먼명조"/>
                      </a:endParaRPr>
                    </a:p>
                  </a:txBody>
                  <a:tcPr marL="50435" marR="50435" marT="13944" marB="13944" anchor="ctr">
                    <a:lnL w="7112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중대고장 발생 추이 및 고장유형 자료 분석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0435" marR="50435" marT="13944" marB="1394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89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휴먼명조"/>
                      </a:endParaRPr>
                    </a:p>
                  </a:txBody>
                  <a:tcPr marL="50435" marR="50435" marT="13944" marB="13944" anchor="ctr">
                    <a:lnL>
                      <a:noFill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32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000" kern="0" spc="-5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승강기 기종 별 특성에 따른 위험성 분석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0435" marR="50435" marT="13944" marB="1394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89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휴먼명조"/>
                      </a:endParaRPr>
                    </a:p>
                  </a:txBody>
                  <a:tcPr marL="50435" marR="50435" marT="13944" marB="13944" anchor="ctr">
                    <a:lnL>
                      <a:noFill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32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위험성 내재 승강기 사고예방 안내문 제작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·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배포</a:t>
                      </a:r>
                      <a:endParaRPr lang="ko-KR" altLang="en-US" sz="8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0435" marR="50435" marT="13944" marB="1394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289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51130" marR="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휴먼명조"/>
                      </a:endParaRPr>
                    </a:p>
                  </a:txBody>
                  <a:tcPr marL="50435" marR="50435" marT="13944" marB="13944" anchor="ctr">
                    <a:lnL>
                      <a:noFill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65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  <a:ea typeface="휴먼명조"/>
                        </a:rPr>
                        <a:t>정보 공유를 통한 승강기 고장예방 활동 강화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50435" marR="50435" marT="13944" marB="13944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24895" y="190879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30" name="_x374211528" descr="EMB00002e9c11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964" y="2508261"/>
            <a:ext cx="2700338" cy="2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996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04034" y="861198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운행 중 갇힘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[5-2]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34704" y="1150806"/>
            <a:ext cx="8394192" cy="84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이용자가 탑승하여 운행하던 중 급정지하며 갇힘  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제어반 내 전자접촉기</a:t>
            </a:r>
            <a:r>
              <a:rPr lang="en-US" altLang="ko-KR" sz="1600" dirty="0"/>
              <a:t>(</a:t>
            </a:r>
            <a:r>
              <a:rPr lang="ko-KR" altLang="en-US" sz="1600" dirty="0"/>
              <a:t>접점</a:t>
            </a:r>
            <a:r>
              <a:rPr lang="en-US" altLang="ko-KR" sz="1600" dirty="0"/>
              <a:t>)</a:t>
            </a:r>
            <a:r>
              <a:rPr lang="ko-KR" altLang="en-US" sz="1600" dirty="0"/>
              <a:t> 마모에 의한 정지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21" y="2183356"/>
            <a:ext cx="3861363" cy="230719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509" y="2183356"/>
            <a:ext cx="4164865" cy="2307198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463778" y="140314"/>
            <a:ext cx="4460796" cy="384721"/>
            <a:chOff x="3686564" y="1484698"/>
            <a:chExt cx="4460796" cy="384721"/>
          </a:xfrm>
        </p:grpSpPr>
        <p:sp>
          <p:nvSpPr>
            <p:cNvPr id="16" name="TextBox 15"/>
            <p:cNvSpPr txBox="1"/>
            <p:nvPr/>
          </p:nvSpPr>
          <p:spPr>
            <a:xfrm>
              <a:off x="4060985" y="1484698"/>
              <a:ext cx="408637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엘리베이터 고장사례  및  중점관리사항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Ⅲ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9973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04034" y="861198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운행 중 갇힘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[5-3]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34704" y="1150806"/>
            <a:ext cx="8394192" cy="84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이용자가 탑승하여 운행하던 중 급정지하며 갇힘  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제동기 개폐확인 스위치 기능상실에 의한 정지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199103"/>
            <a:ext cx="6480720" cy="2357923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463778" y="140314"/>
            <a:ext cx="4460796" cy="384721"/>
            <a:chOff x="3686564" y="1484698"/>
            <a:chExt cx="4460796" cy="384721"/>
          </a:xfrm>
        </p:grpSpPr>
        <p:sp>
          <p:nvSpPr>
            <p:cNvPr id="16" name="TextBox 15"/>
            <p:cNvSpPr txBox="1"/>
            <p:nvPr/>
          </p:nvSpPr>
          <p:spPr>
            <a:xfrm>
              <a:off x="4060985" y="1484698"/>
              <a:ext cx="408637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엘리베이터 고장사례  및  중점관리사항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Ⅲ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9383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04034" y="833443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운행 중 갇힘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[5-4]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34704" y="1150806"/>
            <a:ext cx="8394192" cy="84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이용자가 탑승하여 운행하던 중 급정지하며 갇힘  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과속조절기 이물질</a:t>
            </a:r>
            <a:r>
              <a:rPr lang="en-US" altLang="ko-KR" sz="1600" dirty="0"/>
              <a:t>(</a:t>
            </a:r>
            <a:r>
              <a:rPr lang="ko-KR" altLang="en-US" sz="1600" dirty="0"/>
              <a:t>기름때</a:t>
            </a:r>
            <a:r>
              <a:rPr lang="en-US" altLang="ko-KR" sz="1600" dirty="0"/>
              <a:t>)</a:t>
            </a:r>
            <a:r>
              <a:rPr lang="ko-KR" altLang="en-US" sz="1600" dirty="0"/>
              <a:t> 흡착에 의한 과속스위치 작동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526" y="2224048"/>
            <a:ext cx="7530890" cy="2232248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463778" y="140314"/>
            <a:ext cx="4460796" cy="384721"/>
            <a:chOff x="3686564" y="1484698"/>
            <a:chExt cx="4460796" cy="384721"/>
          </a:xfrm>
        </p:grpSpPr>
        <p:sp>
          <p:nvSpPr>
            <p:cNvPr id="16" name="TextBox 15"/>
            <p:cNvSpPr txBox="1"/>
            <p:nvPr/>
          </p:nvSpPr>
          <p:spPr>
            <a:xfrm>
              <a:off x="4060985" y="1484698"/>
              <a:ext cx="408637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엘리베이터 고장사례  및  중점관리사항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Ⅲ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7572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3644" y="873101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운행 중 갇힘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[5-5]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34704" y="1150806"/>
            <a:ext cx="8394192" cy="84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이용자가 탑승하여 운행하던 중 급정지하며 갇힘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추락방지장치 작동쐐기의 간격 조정</a:t>
            </a:r>
            <a:r>
              <a:rPr lang="en-US" altLang="ko-KR" sz="1600" dirty="0"/>
              <a:t>(</a:t>
            </a:r>
            <a:r>
              <a:rPr lang="ko-KR" altLang="en-US" sz="1600" dirty="0"/>
              <a:t>좌우 이격거리</a:t>
            </a:r>
            <a:r>
              <a:rPr lang="en-US" altLang="ko-KR" sz="1600" dirty="0"/>
              <a:t>)</a:t>
            </a:r>
            <a:r>
              <a:rPr lang="ko-KR" altLang="en-US" sz="1600" dirty="0"/>
              <a:t>불량으로 인한 고장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526" y="1991168"/>
            <a:ext cx="5473395" cy="22117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62" y="4252934"/>
            <a:ext cx="7937286" cy="38581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2041844"/>
            <a:ext cx="1889095" cy="2092852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463778" y="140314"/>
            <a:ext cx="4460796" cy="384721"/>
            <a:chOff x="3686564" y="1484698"/>
            <a:chExt cx="4460796" cy="384721"/>
          </a:xfrm>
        </p:grpSpPr>
        <p:sp>
          <p:nvSpPr>
            <p:cNvPr id="21" name="TextBox 20"/>
            <p:cNvSpPr txBox="1"/>
            <p:nvPr/>
          </p:nvSpPr>
          <p:spPr>
            <a:xfrm>
              <a:off x="4060985" y="1484698"/>
              <a:ext cx="408637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엘리베이터 고장사례  및  중점관리사항</a:t>
              </a: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Ⅲ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18890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3644" y="866397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운행 중 갇힘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[5-6]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34704" y="1150806"/>
            <a:ext cx="8473802" cy="91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이용자가 탑승하여 운행하던 중 급정지하며 갇힘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 도르래 베어링이 손상되어 도르래가 프레임에서 이탈되어</a:t>
            </a:r>
            <a:r>
              <a:rPr lang="en-US" altLang="ko-KR" sz="1600" dirty="0"/>
              <a:t>, </a:t>
            </a:r>
            <a:r>
              <a:rPr lang="ko-KR" altLang="en-US" sz="1600" dirty="0"/>
              <a:t>균형추가 피트로 추락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600" dirty="0"/>
              <a:t>             </a:t>
            </a:r>
            <a:r>
              <a:rPr lang="ko-KR" altLang="en-US" sz="1600" dirty="0"/>
              <a:t> 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67" y="2249433"/>
            <a:ext cx="4293923" cy="241054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784" y="2249433"/>
            <a:ext cx="3748680" cy="2410550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463778" y="140314"/>
            <a:ext cx="4460796" cy="384721"/>
            <a:chOff x="3686564" y="1484698"/>
            <a:chExt cx="4460796" cy="384721"/>
          </a:xfrm>
        </p:grpSpPr>
        <p:sp>
          <p:nvSpPr>
            <p:cNvPr id="16" name="TextBox 15"/>
            <p:cNvSpPr txBox="1"/>
            <p:nvPr/>
          </p:nvSpPr>
          <p:spPr>
            <a:xfrm>
              <a:off x="4060985" y="1484698"/>
              <a:ext cx="408637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엘리베이터 고장사례  및  중점관리사항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Ⅲ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9587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3644" y="866397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운행 중 갇힘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[5-7]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34704" y="1150806"/>
            <a:ext cx="8473802" cy="91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이용자가 탑승하여 운행하던 중 급정지하며 갇힘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 주 로프 장력 불균등에 의한 로프이탈</a:t>
            </a:r>
            <a:r>
              <a:rPr lang="en-US" altLang="ko-KR" sz="1600" dirty="0"/>
              <a:t>(</a:t>
            </a:r>
            <a:r>
              <a:rPr lang="ko-KR" altLang="en-US" sz="1600" dirty="0"/>
              <a:t>균형추측 로프이탈방지장치 기능상실</a:t>
            </a:r>
            <a:r>
              <a:rPr lang="en-US" altLang="ko-KR" sz="1600" dirty="0"/>
              <a:t>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600" dirty="0"/>
              <a:t>             </a:t>
            </a:r>
            <a:r>
              <a:rPr lang="ko-KR" altLang="en-US" sz="1600" dirty="0"/>
              <a:t> 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463778" y="140314"/>
            <a:ext cx="4460796" cy="384721"/>
            <a:chOff x="3686564" y="1484698"/>
            <a:chExt cx="4460796" cy="384721"/>
          </a:xfrm>
        </p:grpSpPr>
        <p:sp>
          <p:nvSpPr>
            <p:cNvPr id="16" name="TextBox 15"/>
            <p:cNvSpPr txBox="1"/>
            <p:nvPr/>
          </p:nvSpPr>
          <p:spPr>
            <a:xfrm>
              <a:off x="4060985" y="1484698"/>
              <a:ext cx="408637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엘리베이터 고장사례  및  중점관리사항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Ⅲ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pic>
        <p:nvPicPr>
          <p:cNvPr id="24" name="_x222239688" descr="EMB00000ff82e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07" y="2149054"/>
            <a:ext cx="4518663" cy="24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_x222241128" descr="EMB00000ff82e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4"/>
          <a:stretch/>
        </p:blipFill>
        <p:spPr bwMode="auto">
          <a:xfrm>
            <a:off x="5714254" y="2149054"/>
            <a:ext cx="2700068" cy="235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761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3644" y="866397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운행 중 갇힘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[5-7]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34704" y="1150805"/>
            <a:ext cx="8473802" cy="109862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자동차용 엘리베이터에서 운행하던 중 급정지하며 갇힘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 주행안내레일 고정브라켓 볼트 풀림에 의한 정지</a:t>
            </a:r>
            <a:r>
              <a:rPr lang="en-US" altLang="ko-KR" sz="1600" dirty="0"/>
              <a:t>(</a:t>
            </a:r>
            <a:r>
              <a:rPr lang="ko-KR" altLang="en-US" sz="1600" dirty="0"/>
              <a:t>카 끼임에 의한</a:t>
            </a:r>
            <a:r>
              <a:rPr lang="en-US" altLang="ko-KR" sz="1600" dirty="0"/>
              <a:t>, </a:t>
            </a:r>
            <a:r>
              <a:rPr lang="ko-KR" altLang="en-US" sz="1600" dirty="0"/>
              <a:t>추락방지장치 작동</a:t>
            </a:r>
            <a:r>
              <a:rPr lang="en-US" altLang="ko-KR" sz="1600" dirty="0"/>
              <a:t>)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 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600" dirty="0"/>
              <a:t>             </a:t>
            </a:r>
            <a:r>
              <a:rPr lang="ko-KR" altLang="en-US" sz="1600" dirty="0"/>
              <a:t> 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463778" y="140314"/>
            <a:ext cx="4460796" cy="384721"/>
            <a:chOff x="3686564" y="1484698"/>
            <a:chExt cx="4460796" cy="384721"/>
          </a:xfrm>
        </p:grpSpPr>
        <p:sp>
          <p:nvSpPr>
            <p:cNvPr id="16" name="TextBox 15"/>
            <p:cNvSpPr txBox="1"/>
            <p:nvPr/>
          </p:nvSpPr>
          <p:spPr>
            <a:xfrm>
              <a:off x="4060985" y="1484698"/>
              <a:ext cx="408637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엘리베이터 고장사례  및  중점관리사항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Ⅲ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01" y="2211710"/>
            <a:ext cx="7808793" cy="206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655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/>
          <p:cNvGrpSpPr/>
          <p:nvPr/>
        </p:nvGrpSpPr>
        <p:grpSpPr>
          <a:xfrm>
            <a:off x="434703" y="131360"/>
            <a:ext cx="4460796" cy="384721"/>
            <a:chOff x="3686564" y="1484698"/>
            <a:chExt cx="4460796" cy="384721"/>
          </a:xfrm>
        </p:grpSpPr>
        <p:sp>
          <p:nvSpPr>
            <p:cNvPr id="49" name="TextBox 48"/>
            <p:cNvSpPr txBox="1"/>
            <p:nvPr/>
          </p:nvSpPr>
          <p:spPr>
            <a:xfrm>
              <a:off x="4060985" y="1484698"/>
              <a:ext cx="408637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엘리베이터 고장사례  및  중점관리사항</a:t>
              </a: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Ⅳ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3644" y="866397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손잡이 속도이상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[6-1]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34704" y="1150806"/>
            <a:ext cx="8473802" cy="91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이용자가 탑승하여 운행 중  몸의 중심을 잃고 넘어짐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 손잡이 장력조정 장치 이상</a:t>
            </a:r>
            <a:r>
              <a:rPr lang="en-US" altLang="ko-KR" sz="1600" dirty="0"/>
              <a:t>(</a:t>
            </a:r>
            <a:r>
              <a:rPr lang="ko-KR" altLang="en-US" sz="1600" dirty="0"/>
              <a:t>고정부 브라켓 변형</a:t>
            </a:r>
            <a:r>
              <a:rPr lang="en-US" altLang="ko-KR" sz="1600" dirty="0"/>
              <a:t>)</a:t>
            </a:r>
            <a:r>
              <a:rPr lang="ko-KR" altLang="en-US" sz="1600" dirty="0"/>
              <a:t>으로 손잡이 속도가 감소되며 발생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600" dirty="0"/>
              <a:t>             </a:t>
            </a:r>
            <a:r>
              <a:rPr lang="ko-KR" altLang="en-US" sz="1600" dirty="0"/>
              <a:t> 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81" y="2204875"/>
            <a:ext cx="5546062" cy="240212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2719366"/>
            <a:ext cx="2207265" cy="147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487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3644" y="866397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손잡이 속도이상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[6-2]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34704" y="1150806"/>
            <a:ext cx="8473802" cy="91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이용자가 탑승하여 운행 중  몸의 중심을 잃고 넘어짐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 손잡이 위치 정렬 불량으로 핸드레일이 정지된 상태로 운행 중 발생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600" dirty="0"/>
              <a:t>             </a:t>
            </a:r>
            <a:r>
              <a:rPr lang="ko-KR" altLang="en-US" sz="1600" dirty="0"/>
              <a:t> 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514" y="2132663"/>
            <a:ext cx="3116290" cy="230965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81" y="2125624"/>
            <a:ext cx="4681307" cy="2323730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434703" y="131360"/>
            <a:ext cx="4733307" cy="384721"/>
            <a:chOff x="3686564" y="1484698"/>
            <a:chExt cx="4733307" cy="384721"/>
          </a:xfrm>
        </p:grpSpPr>
        <p:sp>
          <p:nvSpPr>
            <p:cNvPr id="16" name="TextBox 15"/>
            <p:cNvSpPr txBox="1"/>
            <p:nvPr/>
          </p:nvSpPr>
          <p:spPr>
            <a:xfrm>
              <a:off x="4060985" y="1484698"/>
              <a:ext cx="4358886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에스컬레이터 고장사례  및  중점 관리 사항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Ⅳ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75880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3644" y="866397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손잡이 속도이상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[6-2]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34704" y="1150806"/>
            <a:ext cx="8473802" cy="91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이용자가 탑승하여 운행 중  몸의 중심을 잃고 넘어짐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 손잡이 구동체인 절단에 의한 정지</a:t>
            </a:r>
            <a:r>
              <a:rPr lang="en-US" altLang="ko-KR" sz="1600" dirty="0"/>
              <a:t>(</a:t>
            </a:r>
            <a:r>
              <a:rPr lang="ko-KR" altLang="en-US" sz="1600" dirty="0"/>
              <a:t>체인</a:t>
            </a:r>
            <a:r>
              <a:rPr lang="en-US" altLang="ko-KR" sz="1600" dirty="0"/>
              <a:t>, </a:t>
            </a:r>
            <a:r>
              <a:rPr lang="ko-KR" altLang="en-US" sz="1600" dirty="0"/>
              <a:t>스프라켓 마모</a:t>
            </a:r>
            <a:r>
              <a:rPr lang="en-US" altLang="ko-KR" sz="1600" dirty="0"/>
              <a:t>)</a:t>
            </a:r>
            <a:r>
              <a:rPr lang="ko-KR" altLang="en-US" sz="1600" dirty="0"/>
              <a:t>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600" dirty="0"/>
              <a:t>             </a:t>
            </a:r>
            <a:r>
              <a:rPr lang="ko-KR" altLang="en-US" sz="1600" dirty="0"/>
              <a:t> 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434703" y="131360"/>
            <a:ext cx="4733307" cy="384721"/>
            <a:chOff x="3686564" y="1484698"/>
            <a:chExt cx="4733307" cy="384721"/>
          </a:xfrm>
        </p:grpSpPr>
        <p:sp>
          <p:nvSpPr>
            <p:cNvPr id="16" name="TextBox 15"/>
            <p:cNvSpPr txBox="1"/>
            <p:nvPr/>
          </p:nvSpPr>
          <p:spPr>
            <a:xfrm>
              <a:off x="4060985" y="1484698"/>
              <a:ext cx="4358886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에스컬레이터 고장사례  및  중점 관리 사항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Ⅳ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91" y="2132663"/>
            <a:ext cx="4065282" cy="241762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621" y="2085991"/>
            <a:ext cx="3649836" cy="91780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192" y="3023327"/>
            <a:ext cx="3545256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03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/>
          <p:cNvGrpSpPr/>
          <p:nvPr/>
        </p:nvGrpSpPr>
        <p:grpSpPr>
          <a:xfrm>
            <a:off x="434703" y="131360"/>
            <a:ext cx="3264956" cy="384721"/>
            <a:chOff x="3686564" y="1484698"/>
            <a:chExt cx="3264956" cy="384721"/>
          </a:xfrm>
        </p:grpSpPr>
        <p:sp>
          <p:nvSpPr>
            <p:cNvPr id="49" name="TextBox 48"/>
            <p:cNvSpPr txBox="1"/>
            <p:nvPr/>
          </p:nvSpPr>
          <p:spPr>
            <a:xfrm>
              <a:off x="4060985" y="1484698"/>
              <a:ext cx="289053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고장조사의 목적 및 관련 법</a:t>
              </a: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874393" y="2345272"/>
                <a:ext cx="26802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Ⅰ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8452" y="848100"/>
            <a:ext cx="8424862" cy="3970554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603067" y="1995686"/>
            <a:ext cx="8013700" cy="146374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제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48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조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사고 보고 및 사고 조사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1500" dirty="0"/>
              <a:t> </a:t>
            </a:r>
            <a:r>
              <a:rPr lang="ko-KR" altLang="en-US" sz="1500" kern="1200" dirty="0">
                <a:latin typeface="HY헤드라인M" pitchFamily="18" charset="-127"/>
                <a:ea typeface="HY헤드라인M" pitchFamily="18" charset="-127"/>
              </a:rPr>
              <a:t>① </a:t>
            </a:r>
            <a:r>
              <a:rPr lang="ko-KR" altLang="en-US" sz="1500" u="sng" kern="1200" dirty="0">
                <a:latin typeface="HY헤드라인M" pitchFamily="18" charset="-127"/>
                <a:ea typeface="HY헤드라인M" pitchFamily="18" charset="-127"/>
              </a:rPr>
              <a:t>관리주체</a:t>
            </a:r>
            <a:r>
              <a:rPr lang="en-US" altLang="ko-KR" sz="1500" u="sng" kern="12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500" u="sng" kern="1200" dirty="0">
                <a:latin typeface="HY헤드라인M" pitchFamily="18" charset="-127"/>
                <a:ea typeface="HY헤드라인M" pitchFamily="18" charset="-127"/>
              </a:rPr>
              <a:t>제</a:t>
            </a:r>
            <a:r>
              <a:rPr lang="en-US" altLang="ko-KR" sz="1500" u="sng" kern="1200" dirty="0">
                <a:latin typeface="HY헤드라인M" pitchFamily="18" charset="-127"/>
                <a:ea typeface="HY헤드라인M" pitchFamily="18" charset="-127"/>
              </a:rPr>
              <a:t>31</a:t>
            </a:r>
            <a:r>
              <a:rPr lang="ko-KR" altLang="en-US" sz="1500" u="sng" kern="1200" dirty="0">
                <a:latin typeface="HY헤드라인M" pitchFamily="18" charset="-127"/>
                <a:ea typeface="HY헤드라인M" pitchFamily="18" charset="-127"/>
              </a:rPr>
              <a:t>조제</a:t>
            </a:r>
            <a:r>
              <a:rPr lang="en-US" altLang="ko-KR" sz="1500" u="sng" kern="1200" dirty="0">
                <a:latin typeface="HY헤드라인M" pitchFamily="18" charset="-127"/>
                <a:ea typeface="HY헤드라인M" pitchFamily="18" charset="-127"/>
              </a:rPr>
              <a:t>4</a:t>
            </a:r>
            <a:r>
              <a:rPr lang="ko-KR" altLang="en-US" sz="1500" u="sng" kern="1200" dirty="0">
                <a:latin typeface="HY헤드라인M" pitchFamily="18" charset="-127"/>
                <a:ea typeface="HY헤드라인M" pitchFamily="18" charset="-127"/>
              </a:rPr>
              <a:t>항에 따라 자체점검을 대행하는 유지관리업자를 포함</a:t>
            </a:r>
            <a:r>
              <a:rPr lang="ko-KR" altLang="en-US" sz="1500" kern="1200" dirty="0">
                <a:latin typeface="HY헤드라인M" pitchFamily="18" charset="-127"/>
                <a:ea typeface="HY헤드라인M" pitchFamily="18" charset="-127"/>
              </a:rPr>
              <a:t>한다</a:t>
            </a: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1500" kern="1200" dirty="0">
                <a:latin typeface="HY헤드라인M" pitchFamily="18" charset="-127"/>
                <a:ea typeface="HY헤드라인M" pitchFamily="18" charset="-127"/>
              </a:rPr>
              <a:t>이하 이 조에서 같다</a:t>
            </a: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1500" kern="1200" dirty="0">
                <a:latin typeface="HY헤드라인M" pitchFamily="18" charset="-127"/>
                <a:ea typeface="HY헤드라인M" pitchFamily="18" charset="-127"/>
              </a:rPr>
              <a:t>는 그가 관리하는 </a:t>
            </a:r>
            <a:r>
              <a:rPr lang="ko-KR" altLang="en-US" sz="1500" kern="12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승강기로 인하여 </a:t>
            </a:r>
            <a:r>
              <a:rPr lang="ko-KR" altLang="en-US" sz="1500" kern="1200" dirty="0">
                <a:latin typeface="HY헤드라인M" pitchFamily="18" charset="-127"/>
                <a:ea typeface="HY헤드라인M" pitchFamily="18" charset="-127"/>
              </a:rPr>
              <a:t>다음 각 호의 어느 하나에 해당하는 </a:t>
            </a:r>
            <a:r>
              <a:rPr lang="ko-KR" altLang="en-US" sz="1500" kern="12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사고</a:t>
            </a:r>
            <a:r>
              <a:rPr lang="ko-KR" altLang="en-US" sz="1500" kern="1200" dirty="0">
                <a:latin typeface="HY헤드라인M" pitchFamily="18" charset="-127"/>
                <a:ea typeface="HY헤드라인M" pitchFamily="18" charset="-127"/>
              </a:rPr>
              <a:t> 또는 </a:t>
            </a:r>
            <a:r>
              <a:rPr lang="ko-KR" altLang="en-US" sz="1500" kern="12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고장</a:t>
            </a:r>
            <a:r>
              <a:rPr lang="ko-KR" altLang="en-US" sz="1500" kern="1200" dirty="0">
                <a:latin typeface="HY헤드라인M" pitchFamily="18" charset="-127"/>
                <a:ea typeface="HY헤드라인M" pitchFamily="18" charset="-127"/>
              </a:rPr>
              <a:t>이 발생한 경우에는 행정안전부령으로 정하는 바에 따라 제</a:t>
            </a: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55</a:t>
            </a:r>
            <a:r>
              <a:rPr lang="ko-KR" altLang="en-US" sz="1500" kern="1200" dirty="0">
                <a:latin typeface="HY헤드라인M" pitchFamily="18" charset="-127"/>
                <a:ea typeface="HY헤드라인M" pitchFamily="18" charset="-127"/>
              </a:rPr>
              <a:t>조에 따른 한국승강기안전공단에 통보하여야 한다</a:t>
            </a: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marL="0" indent="0">
              <a:buNone/>
            </a:pPr>
            <a:endParaRPr lang="en-US" altLang="ko-KR" sz="1000" kern="1200" dirty="0">
              <a:latin typeface="HY헤드라인M" pitchFamily="18" charset="-127"/>
              <a:ea typeface="HY헤드라인M" pitchFamily="18" charset="-127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0" y="653263"/>
            <a:ext cx="2600781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1182047" y="697261"/>
            <a:ext cx="1440161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승강기 안전관리법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67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3644" y="866397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손잡이 속도이상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[6-2]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434703" y="131360"/>
            <a:ext cx="4733307" cy="384721"/>
            <a:chOff x="3686564" y="1484698"/>
            <a:chExt cx="4733307" cy="384721"/>
          </a:xfrm>
        </p:grpSpPr>
        <p:sp>
          <p:nvSpPr>
            <p:cNvPr id="16" name="TextBox 15"/>
            <p:cNvSpPr txBox="1"/>
            <p:nvPr/>
          </p:nvSpPr>
          <p:spPr>
            <a:xfrm>
              <a:off x="4060985" y="1484698"/>
              <a:ext cx="4358886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에스컬레이터 고장사례  및  중점 관리 사항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Ⅳ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19" y="1577670"/>
            <a:ext cx="3707882" cy="3079139"/>
          </a:xfrm>
          <a:prstGeom prst="rect">
            <a:avLst/>
          </a:prstGeom>
        </p:spPr>
      </p:pic>
      <p:sp>
        <p:nvSpPr>
          <p:cNvPr id="24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603067" y="1038929"/>
            <a:ext cx="2456765" cy="378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○  체인의 마모 상태 확인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600" dirty="0"/>
              <a:t>             </a:t>
            </a:r>
            <a:r>
              <a:rPr lang="ko-KR" altLang="en-US" sz="1600" dirty="0"/>
              <a:t> 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937" y="1438591"/>
            <a:ext cx="3888432" cy="321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124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65606" y="848100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디딤판 이탈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[7-1]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34704" y="1150806"/>
            <a:ext cx="8473802" cy="87313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이용자가 탑승하여 하강 운행을 하던 중 디딤판이 이탈되며 정지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디딤판 체인의 장력 불량  및  체인의 피로누적에 의한 링크</a:t>
            </a:r>
            <a:r>
              <a:rPr lang="en-US" altLang="ko-KR" sz="1600" dirty="0"/>
              <a:t>(</a:t>
            </a:r>
            <a:r>
              <a:rPr lang="ko-KR" altLang="en-US" sz="1600" dirty="0"/>
              <a:t>스냅링</a:t>
            </a:r>
            <a:r>
              <a:rPr lang="en-US" altLang="ko-KR" sz="1600" dirty="0"/>
              <a:t>)</a:t>
            </a:r>
            <a:r>
              <a:rPr lang="ko-KR" altLang="en-US" sz="1600" dirty="0"/>
              <a:t>  파손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600" dirty="0"/>
              <a:t>              </a:t>
            </a:r>
            <a:r>
              <a:rPr lang="ko-KR" altLang="en-US" sz="1600" dirty="0"/>
              <a:t> 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434703" y="131360"/>
            <a:ext cx="4733307" cy="384721"/>
            <a:chOff x="3686564" y="1484698"/>
            <a:chExt cx="4733307" cy="384721"/>
          </a:xfrm>
        </p:grpSpPr>
        <p:sp>
          <p:nvSpPr>
            <p:cNvPr id="24" name="TextBox 23"/>
            <p:cNvSpPr txBox="1"/>
            <p:nvPr/>
          </p:nvSpPr>
          <p:spPr>
            <a:xfrm>
              <a:off x="4060985" y="1484698"/>
              <a:ext cx="4358886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에스컬레이터 고장사례  및  중점 관리 사항</a:t>
              </a: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6" name="타원 25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Ⅳ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326646"/>
            <a:ext cx="6419644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37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65606" y="848100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디딤판 이탈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[7-2]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34704" y="1150806"/>
            <a:ext cx="8473802" cy="9279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에스컬레이터가 하강 운행을 하던 중  하부 승강장에서 디딤판이 이탈된 상태로 운행 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 디딤판을 고정하는 부싱과 고정링의 체결 상태 불량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600" dirty="0"/>
              <a:t>              </a:t>
            </a:r>
            <a:r>
              <a:rPr lang="ko-KR" altLang="en-US" sz="1600" dirty="0"/>
              <a:t> 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434703" y="131360"/>
            <a:ext cx="4733307" cy="384721"/>
            <a:chOff x="3686564" y="1484698"/>
            <a:chExt cx="4733307" cy="384721"/>
          </a:xfrm>
        </p:grpSpPr>
        <p:sp>
          <p:nvSpPr>
            <p:cNvPr id="24" name="TextBox 23"/>
            <p:cNvSpPr txBox="1"/>
            <p:nvPr/>
          </p:nvSpPr>
          <p:spPr>
            <a:xfrm>
              <a:off x="4060985" y="1484698"/>
              <a:ext cx="4358886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에스컬레이터 고장사례  및  중점 관리 사항</a:t>
              </a: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6" name="타원 25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Ⅳ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pic>
        <p:nvPicPr>
          <p:cNvPr id="28" name="_x307335784" descr="EMB0000084c38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9702"/>
            <a:ext cx="3600400" cy="237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139702"/>
            <a:ext cx="3617464" cy="235703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69699">
            <a:off x="2407183" y="3987612"/>
            <a:ext cx="304826" cy="337762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1570437" y="3147814"/>
            <a:ext cx="1728192" cy="100811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오른쪽 화살표 8"/>
          <p:cNvSpPr/>
          <p:nvPr/>
        </p:nvSpPr>
        <p:spPr>
          <a:xfrm rot="15709415">
            <a:off x="1880277" y="2507258"/>
            <a:ext cx="614927" cy="3393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10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65606" y="848100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1" y="653263"/>
            <a:ext cx="2593075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93384" y="691362"/>
            <a:ext cx="236536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상승 중 역행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[8-1]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34704" y="1150806"/>
            <a:ext cx="8473802" cy="12769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내용 </a:t>
            </a:r>
            <a:r>
              <a:rPr lang="en-US" altLang="ko-KR" sz="1600" dirty="0"/>
              <a:t>: </a:t>
            </a:r>
            <a:r>
              <a:rPr lang="ko-KR" altLang="en-US" sz="1600" dirty="0"/>
              <a:t>이용자가 탑승하여 상승하던 중 역행되며 발생한 고장 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600" dirty="0"/>
              <a:t>원인 </a:t>
            </a:r>
            <a:r>
              <a:rPr lang="en-US" altLang="ko-KR" sz="1600" dirty="0"/>
              <a:t>: </a:t>
            </a:r>
            <a:r>
              <a:rPr lang="ko-KR" altLang="en-US" sz="1600" dirty="0"/>
              <a:t> 직입기동 방식의 사고기기에 승객감지센서가 부착되었고</a:t>
            </a:r>
            <a:r>
              <a:rPr lang="en-US" altLang="ko-KR" sz="1600" dirty="0"/>
              <a:t>, </a:t>
            </a:r>
            <a:r>
              <a:rPr lang="ko-KR" altLang="en-US" sz="1600" dirty="0"/>
              <a:t>잦은 기동과 정지가 반복되면서 제동기 라이닝 마모되어 제동력 상실</a:t>
            </a: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600" dirty="0"/>
              <a:t>              </a:t>
            </a:r>
            <a:r>
              <a:rPr lang="ko-KR" altLang="en-US" sz="1600" dirty="0"/>
              <a:t> 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                               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00" y="2427734"/>
            <a:ext cx="5617435" cy="210653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433" y="2549542"/>
            <a:ext cx="2113737" cy="17575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65798" y="2730440"/>
            <a:ext cx="101700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000" b="1" dirty="0"/>
              <a:t>제동기 라이닝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51920" y="3070314"/>
            <a:ext cx="187220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b="1" dirty="0"/>
              <a:t>하부승강장 승객감지센서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49433" y="3581551"/>
            <a:ext cx="187220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b="1" dirty="0"/>
              <a:t>상부승강장 승객감지센서</a:t>
            </a:r>
          </a:p>
        </p:txBody>
      </p:sp>
      <p:grpSp>
        <p:nvGrpSpPr>
          <p:cNvPr id="23" name="그룹 22"/>
          <p:cNvGrpSpPr/>
          <p:nvPr/>
        </p:nvGrpSpPr>
        <p:grpSpPr>
          <a:xfrm>
            <a:off x="434703" y="131360"/>
            <a:ext cx="4733307" cy="384721"/>
            <a:chOff x="3686564" y="1484698"/>
            <a:chExt cx="4733307" cy="384721"/>
          </a:xfrm>
        </p:grpSpPr>
        <p:sp>
          <p:nvSpPr>
            <p:cNvPr id="24" name="TextBox 23"/>
            <p:cNvSpPr txBox="1"/>
            <p:nvPr/>
          </p:nvSpPr>
          <p:spPr>
            <a:xfrm>
              <a:off x="4060985" y="1484698"/>
              <a:ext cx="4358886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에스컬레이터 고장사례  및  중점 관리 사항</a:t>
              </a: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26" name="타원 25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877038" y="2345272"/>
                <a:ext cx="2627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Ⅳ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68294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259632" y="1779662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600" b="1" dirty="0">
                <a:gradFill flip="none" rotWithShape="1">
                  <a:gsLst>
                    <a:gs pos="0">
                      <a:srgbClr val="4C2C8D">
                        <a:shade val="30000"/>
                        <a:satMod val="115000"/>
                      </a:srgbClr>
                    </a:gs>
                    <a:gs pos="50000">
                      <a:srgbClr val="4C2C8D">
                        <a:shade val="67500"/>
                        <a:satMod val="115000"/>
                      </a:srgbClr>
                    </a:gs>
                    <a:gs pos="100000">
                      <a:srgbClr val="4C2C8D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+mn-ea"/>
              </a:rPr>
              <a:t>감사합니다</a:t>
            </a:r>
            <a:endParaRPr lang="ko-KR" altLang="en-US" sz="3600" dirty="0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944" y="33840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>
                <a:gradFill flip="none" rotWithShape="1">
                  <a:gsLst>
                    <a:gs pos="0">
                      <a:srgbClr val="4C2C8D">
                        <a:shade val="30000"/>
                        <a:satMod val="115000"/>
                      </a:srgbClr>
                    </a:gs>
                    <a:gs pos="50000">
                      <a:srgbClr val="4C2C8D">
                        <a:shade val="67500"/>
                        <a:satMod val="115000"/>
                      </a:srgbClr>
                    </a:gs>
                    <a:gs pos="100000">
                      <a:srgbClr val="4C2C8D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+mn-ea"/>
              </a:rPr>
              <a:t>고장조사실 이동석 차장</a:t>
            </a:r>
            <a:endParaRPr lang="en-US" altLang="ko-KR" sz="2400" b="1" dirty="0">
              <a:gradFill flip="none" rotWithShape="1">
                <a:gsLst>
                  <a:gs pos="0">
                    <a:srgbClr val="4C2C8D">
                      <a:shade val="30000"/>
                      <a:satMod val="115000"/>
                    </a:srgbClr>
                  </a:gs>
                  <a:gs pos="50000">
                    <a:srgbClr val="4C2C8D">
                      <a:shade val="67500"/>
                      <a:satMod val="115000"/>
                    </a:srgbClr>
                  </a:gs>
                  <a:gs pos="100000">
                    <a:srgbClr val="4C2C8D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atin typeface="+mn-ea"/>
            </a:endParaRPr>
          </a:p>
          <a:p>
            <a:pPr algn="ctr"/>
            <a:r>
              <a:rPr lang="en-US" altLang="ko-KR" sz="2400" b="1" dirty="0">
                <a:gradFill flip="none" rotWithShape="1">
                  <a:gsLst>
                    <a:gs pos="0">
                      <a:srgbClr val="4C2C8D">
                        <a:shade val="30000"/>
                        <a:satMod val="115000"/>
                      </a:srgbClr>
                    </a:gs>
                    <a:gs pos="50000">
                      <a:srgbClr val="4C2C8D">
                        <a:shade val="67500"/>
                        <a:satMod val="115000"/>
                      </a:srgbClr>
                    </a:gs>
                    <a:gs pos="100000">
                      <a:srgbClr val="4C2C8D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+mn-ea"/>
              </a:rPr>
              <a:t>TEL : 02-801-8804</a:t>
            </a:r>
            <a:r>
              <a:rPr lang="ko-KR" altLang="en-US" sz="2400" dirty="0">
                <a:latin typeface="+mn-ea"/>
              </a:rPr>
              <a:t> </a:t>
            </a:r>
            <a:endParaRPr lang="en-US" altLang="ko-KR" sz="2400" dirty="0">
              <a:latin typeface="+mn-ea"/>
            </a:endParaRPr>
          </a:p>
          <a:p>
            <a:pPr algn="ctr"/>
            <a:r>
              <a:rPr lang="en-US" altLang="ko-KR" sz="2400" b="1" dirty="0">
                <a:gradFill flip="none" rotWithShape="1">
                  <a:gsLst>
                    <a:gs pos="0">
                      <a:srgbClr val="4C2C8D">
                        <a:shade val="30000"/>
                        <a:satMod val="115000"/>
                      </a:srgbClr>
                    </a:gs>
                    <a:gs pos="50000">
                      <a:srgbClr val="4C2C8D">
                        <a:shade val="67500"/>
                        <a:satMod val="115000"/>
                      </a:srgbClr>
                    </a:gs>
                    <a:gs pos="100000">
                      <a:srgbClr val="4C2C8D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+mn-ea"/>
              </a:rPr>
              <a:t>e-mail : lies001@koelsa.or.kr</a:t>
            </a:r>
          </a:p>
        </p:txBody>
      </p:sp>
    </p:spTree>
    <p:extLst>
      <p:ext uri="{BB962C8B-B14F-4D97-AF65-F5344CB8AC3E}">
        <p14:creationId xmlns:p14="http://schemas.microsoft.com/office/powerpoint/2010/main" val="511288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/>
          <p:cNvGrpSpPr/>
          <p:nvPr/>
        </p:nvGrpSpPr>
        <p:grpSpPr>
          <a:xfrm>
            <a:off x="434703" y="131360"/>
            <a:ext cx="3348312" cy="384721"/>
            <a:chOff x="3686564" y="1484698"/>
            <a:chExt cx="3348312" cy="384721"/>
          </a:xfrm>
        </p:grpSpPr>
        <p:sp>
          <p:nvSpPr>
            <p:cNvPr id="49" name="TextBox 48"/>
            <p:cNvSpPr txBox="1"/>
            <p:nvPr/>
          </p:nvSpPr>
          <p:spPr>
            <a:xfrm>
              <a:off x="4060985" y="1484698"/>
              <a:ext cx="2973891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고장조사의 목적  및  관련 법</a:t>
              </a: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874393" y="2345272"/>
                <a:ext cx="26802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Ⅰ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8452" y="848100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0" y="653263"/>
            <a:ext cx="2600781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971600" y="697261"/>
            <a:ext cx="1944215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승강기 안전관리법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067898"/>
              </p:ext>
            </p:extLst>
          </p:nvPr>
        </p:nvGraphicFramePr>
        <p:xfrm>
          <a:off x="680477" y="1098969"/>
          <a:ext cx="8140125" cy="3561013"/>
        </p:xfrm>
        <a:graphic>
          <a:graphicData uri="http://schemas.openxmlformats.org/drawingml/2006/table">
            <a:tbl>
              <a:tblPr/>
              <a:tblGrid>
                <a:gridCol w="724900">
                  <a:extLst>
                    <a:ext uri="{9D8B030D-6E8A-4147-A177-3AD203B41FA5}">
                      <a16:colId xmlns:a16="http://schemas.microsoft.com/office/drawing/2014/main" val="3956299963"/>
                    </a:ext>
                  </a:extLst>
                </a:gridCol>
                <a:gridCol w="3706287">
                  <a:extLst>
                    <a:ext uri="{9D8B030D-6E8A-4147-A177-3AD203B41FA5}">
                      <a16:colId xmlns:a16="http://schemas.microsoft.com/office/drawing/2014/main" val="447001835"/>
                    </a:ext>
                  </a:extLst>
                </a:gridCol>
                <a:gridCol w="3708938">
                  <a:extLst>
                    <a:ext uri="{9D8B030D-6E8A-4147-A177-3AD203B41FA5}">
                      <a16:colId xmlns:a16="http://schemas.microsoft.com/office/drawing/2014/main" val="3341847554"/>
                    </a:ext>
                  </a:extLst>
                </a:gridCol>
              </a:tblGrid>
              <a:tr h="32255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구 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5485" marR="55485" marT="15340" marB="15340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종 전 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(19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년 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월 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28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일 이전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5485" marR="55485" marT="15340" marB="15340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현 행 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(19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년 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월 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28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일 이후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5485" marR="55485" marT="15340" marB="15340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042674"/>
                  </a:ext>
                </a:extLst>
              </a:tr>
              <a:tr h="323845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</a:t>
                      </a:r>
                      <a:endParaRPr lang="en-US" altLang="ko-KR" sz="1200" b="1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대</a:t>
                      </a:r>
                      <a:b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</a:b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고</a:t>
                      </a:r>
                      <a:endParaRPr lang="en-US" altLang="ko-KR" sz="1200" b="1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장</a:t>
                      </a:r>
                    </a:p>
                    <a:p>
                      <a:pPr marL="0" marR="0" indent="0" algn="ctr" fontAlgn="base" latinLnBrk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200" b="1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정</a:t>
                      </a:r>
                      <a:endParaRPr lang="en-US" altLang="ko-KR" sz="1200" b="1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의</a:t>
                      </a:r>
                    </a:p>
                  </a:txBody>
                  <a:tcPr marL="55485" marR="55485" marT="15340" marB="1534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19125" marR="0" indent="-6191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고장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엘리베이터 및 휠체어리프트</a:t>
                      </a:r>
                      <a:endParaRPr lang="en-US" altLang="ko-KR" sz="1200" b="1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2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가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 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문이 열린 상태에서 운행된 경우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나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 </a:t>
                      </a:r>
                      <a:r>
                        <a:rPr lang="ko-KR" altLang="en-US" sz="120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승강장문의 조립체가 이탈된 경우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342900" marR="0" indent="-342900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다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 </a:t>
                      </a:r>
                      <a:r>
                        <a:rPr lang="ko-KR" altLang="en-US" sz="1200" kern="0" spc="-120" baseline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최상층 또는 최하층을 지나 계속 운행된 경우</a:t>
                      </a:r>
                    </a:p>
                    <a:p>
                      <a:pPr marL="313690" marR="0" indent="-313690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8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라</a:t>
                      </a:r>
                      <a:r>
                        <a:rPr lang="en-US" altLang="ko-KR" sz="1200" kern="0" spc="-8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 </a:t>
                      </a:r>
                      <a:r>
                        <a:rPr lang="ko-KR" altLang="en-US" sz="1200" kern="0" spc="-120" baseline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정상적으로 문이 열려야 하는 구간에서 멈추지</a:t>
                      </a:r>
                      <a:endParaRPr lang="en-US" altLang="ko-KR" sz="1200" kern="0" spc="-120" baseline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313690" marR="0" indent="-313690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-120" baseline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  </a:t>
                      </a:r>
                      <a:r>
                        <a:rPr lang="ko-KR" altLang="en-US" sz="1200" kern="0" spc="-130" baseline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않거나</a:t>
                      </a:r>
                      <a:r>
                        <a:rPr lang="en-US" altLang="ko-KR" sz="1200" kern="0" spc="-130" baseline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200" kern="0" spc="-13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해당 구간에서 멈추었으나 문이 열리지</a:t>
                      </a:r>
                      <a:endParaRPr lang="en-US" altLang="ko-KR" sz="1200" kern="0" spc="-13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313690" marR="0" indent="-313690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-13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</a:t>
                      </a:r>
                      <a:r>
                        <a:rPr lang="en-US" altLang="ko-KR" sz="1200" kern="0" spc="-130" baseline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200" kern="0" spc="-2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않은 경우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313690" marR="0" indent="-313690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마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</a:t>
                      </a:r>
                      <a:r>
                        <a:rPr lang="ko-KR" altLang="en-US" sz="120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200" kern="0" spc="-90" baseline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호출층 또는 지시층으로 운행되지 않은 경우</a:t>
                      </a:r>
                      <a:endParaRPr lang="en-US" altLang="ko-KR" sz="1200" kern="0" spc="-90" baseline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342900" marR="0" indent="-342900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2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342900" marR="0" indent="-342900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2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313690" marR="0" indent="-313690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5485" marR="55485" marT="15340" marB="1534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19125" marR="0" indent="-6191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고장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엘리베이터 및 휠체어리프트</a:t>
                      </a:r>
                      <a:endParaRPr lang="en-US" altLang="ko-KR" sz="1200" b="1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619125" marR="0" indent="-619125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152525" marR="0" indent="-11525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가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 </a:t>
                      </a:r>
                      <a:r>
                        <a:rPr lang="ko-KR" altLang="en-US" sz="1200" kern="0" spc="-11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출입문이 열린 상태로 움직인 경우</a:t>
                      </a:r>
                      <a:endParaRPr lang="ko-KR" altLang="en-US" sz="1200" kern="0" spc="0" dirty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342900" marR="0" indent="-342900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나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 </a:t>
                      </a:r>
                      <a:r>
                        <a:rPr lang="ko-KR" altLang="en-US" sz="1200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출입문이 이탈되거나 파손되어 운행되지 </a:t>
                      </a:r>
                      <a:endParaRPr lang="en-US" altLang="ko-KR" sz="1200" kern="0" spc="0" dirty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342900" marR="0" indent="-342900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 </a:t>
                      </a:r>
                      <a:r>
                        <a:rPr lang="ko-KR" altLang="en-US" sz="1200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않는 경우</a:t>
                      </a:r>
                    </a:p>
                    <a:p>
                      <a:pPr marL="342900" marR="0" indent="-342900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다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 </a:t>
                      </a:r>
                      <a:r>
                        <a:rPr lang="ko-KR" altLang="en-US" sz="1200" kern="0" spc="-120" baseline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최상층 또는 최하층을 지나 계속 움직인 경우</a:t>
                      </a:r>
                    </a:p>
                    <a:p>
                      <a:pPr marL="313690" marR="0" indent="-313690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라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 </a:t>
                      </a:r>
                      <a:r>
                        <a:rPr lang="ko-KR" altLang="en-US" sz="1200" kern="0" spc="-90" baseline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운행하려는 층으로 운행되지 않은 경우</a:t>
                      </a:r>
                      <a:r>
                        <a:rPr lang="en-US" altLang="ko-KR" sz="1200" kern="0" spc="-90" baseline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200" kern="0" spc="-90" baseline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정전 </a:t>
                      </a:r>
                      <a:endParaRPr lang="en-US" altLang="ko-KR" sz="1200" kern="0" spc="-90" baseline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313690" marR="0" indent="-313690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-90" baseline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  </a:t>
                      </a:r>
                      <a:r>
                        <a:rPr lang="ko-KR" altLang="en-US" sz="1200" kern="0" spc="-80" baseline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또는 천재지변으로 인해 발생한 경우는 제외</a:t>
                      </a:r>
                      <a:endParaRPr lang="en-US" altLang="ko-KR" sz="1200" kern="0" spc="-80" baseline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313690" marR="0" indent="-313690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 한다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</a:p>
                    <a:p>
                      <a:pPr marL="313690" marR="0" indent="-313690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마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 </a:t>
                      </a:r>
                      <a:r>
                        <a:rPr lang="ko-KR" altLang="en-US" sz="1200" kern="0" spc="-15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운행 중 정지된 고장으로서 이용자가 </a:t>
                      </a:r>
                      <a:r>
                        <a:rPr lang="ko-KR" altLang="en-US" sz="1200" kern="0" spc="-150" dirty="0" err="1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운반구에</a:t>
                      </a:r>
                      <a:r>
                        <a:rPr lang="ko-KR" altLang="en-US" sz="1200" kern="0" spc="-15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endParaRPr lang="en-US" altLang="ko-KR" sz="1200" kern="0" spc="-15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313690" marR="0" indent="-313690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-15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  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갇히게 된 경우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정전 또는 천재지변으로 </a:t>
                      </a:r>
                      <a:endParaRPr lang="en-US" altLang="ko-KR" sz="1200" kern="0" spc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313690" marR="0" indent="-313690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인해 발생한 경우는 제외한다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</a:p>
                    <a:p>
                      <a:pPr marL="313690" marR="0" indent="-313690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u="none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 </a:t>
                      </a:r>
                    </a:p>
                  </a:txBody>
                  <a:tcPr marL="55485" marR="55485" marT="15340" marB="1534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111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3264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/>
          <p:cNvGrpSpPr/>
          <p:nvPr/>
        </p:nvGrpSpPr>
        <p:grpSpPr>
          <a:xfrm>
            <a:off x="434703" y="131360"/>
            <a:ext cx="3348312" cy="384721"/>
            <a:chOff x="3686564" y="1484698"/>
            <a:chExt cx="3348312" cy="384721"/>
          </a:xfrm>
        </p:grpSpPr>
        <p:sp>
          <p:nvSpPr>
            <p:cNvPr id="49" name="TextBox 48"/>
            <p:cNvSpPr txBox="1"/>
            <p:nvPr/>
          </p:nvSpPr>
          <p:spPr>
            <a:xfrm>
              <a:off x="4060985" y="1484698"/>
              <a:ext cx="2973891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고장조사의 목적  및  관련 법</a:t>
              </a: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874393" y="2345272"/>
                <a:ext cx="26802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Ⅰ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8452" y="848100"/>
            <a:ext cx="8424862" cy="3883890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0" y="653263"/>
            <a:ext cx="2600781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971600" y="697261"/>
            <a:ext cx="1944215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승강기 안전관리법</a:t>
            </a:r>
            <a:endParaRPr kumimoji="1" lang="ko-KR" altLang="en-US" sz="1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795358"/>
              </p:ext>
            </p:extLst>
          </p:nvPr>
        </p:nvGraphicFramePr>
        <p:xfrm>
          <a:off x="680477" y="1098969"/>
          <a:ext cx="8140125" cy="3561013"/>
        </p:xfrm>
        <a:graphic>
          <a:graphicData uri="http://schemas.openxmlformats.org/drawingml/2006/table">
            <a:tbl>
              <a:tblPr/>
              <a:tblGrid>
                <a:gridCol w="724900">
                  <a:extLst>
                    <a:ext uri="{9D8B030D-6E8A-4147-A177-3AD203B41FA5}">
                      <a16:colId xmlns:a16="http://schemas.microsoft.com/office/drawing/2014/main" val="3956299963"/>
                    </a:ext>
                  </a:extLst>
                </a:gridCol>
                <a:gridCol w="3706287">
                  <a:extLst>
                    <a:ext uri="{9D8B030D-6E8A-4147-A177-3AD203B41FA5}">
                      <a16:colId xmlns:a16="http://schemas.microsoft.com/office/drawing/2014/main" val="447001835"/>
                    </a:ext>
                  </a:extLst>
                </a:gridCol>
                <a:gridCol w="3708938">
                  <a:extLst>
                    <a:ext uri="{9D8B030D-6E8A-4147-A177-3AD203B41FA5}">
                      <a16:colId xmlns:a16="http://schemas.microsoft.com/office/drawing/2014/main" val="3341847554"/>
                    </a:ext>
                  </a:extLst>
                </a:gridCol>
              </a:tblGrid>
              <a:tr h="32255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구 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5485" marR="55485" marT="15340" marB="15340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종 전 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(19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년 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월 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28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일 이전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5485" marR="55485" marT="15340" marB="15340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현 행 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(19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년 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월 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28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일 이후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5485" marR="55485" marT="15340" marB="15340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042674"/>
                  </a:ext>
                </a:extLst>
              </a:tr>
              <a:tr h="323845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</a:t>
                      </a:r>
                      <a:endParaRPr lang="en-US" altLang="ko-KR" sz="1200" b="1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대</a:t>
                      </a:r>
                      <a:b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</a:b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고</a:t>
                      </a:r>
                      <a:endParaRPr lang="en-US" altLang="ko-KR" sz="1200" b="1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장</a:t>
                      </a:r>
                    </a:p>
                    <a:p>
                      <a:pPr marL="0" marR="0" indent="0" algn="ctr" fontAlgn="base" latinLnBrk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200" b="1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정</a:t>
                      </a:r>
                      <a:endParaRPr lang="en-US" altLang="ko-KR" sz="1200" b="1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의</a:t>
                      </a:r>
                    </a:p>
                  </a:txBody>
                  <a:tcPr marL="55485" marR="55485" marT="15340" marB="1534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19125" marR="0" indent="-6191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고장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에스컬레이터 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무빙워크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</a:p>
                    <a:p>
                      <a:pPr marL="619125" marR="0" indent="-619125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152525" marR="0" indent="-11525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가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핸드레일의 속도와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디딤판의 속도가 현저히 다른</a:t>
                      </a:r>
                      <a:endParaRPr lang="en-US" altLang="ko-KR" sz="1200" kern="0" spc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152525" marR="0" indent="-11525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경우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</a:p>
                    <a:p>
                      <a:pPr marL="1152525" marR="0" indent="-11525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나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운행 과정에서 운행 반대 방향으로 디딤판의 </a:t>
                      </a:r>
                      <a:r>
                        <a:rPr lang="ko-KR" altLang="en-US" sz="1200" kern="0" spc="0" dirty="0" err="1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움직</a:t>
                      </a:r>
                      <a:endParaRPr lang="en-US" altLang="ko-KR" sz="1200" kern="0" spc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152525" marR="0" indent="-11525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인 경우</a:t>
                      </a:r>
                      <a:endParaRPr lang="en-US" altLang="ko-KR" sz="1200" kern="0" spc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152525" marR="0" indent="-11525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다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주 브레이크 또는 보조 브레이크가 정상적으로 작</a:t>
                      </a:r>
                      <a:endParaRPr lang="en-US" altLang="ko-KR" sz="1200" kern="0" spc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152525" marR="0" indent="-11525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동하지 않은 경우</a:t>
                      </a:r>
                      <a:endParaRPr lang="en-US" altLang="ko-KR" sz="1200" kern="0" spc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152525" marR="0" indent="-11525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라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운행과정에서 디딤판이 이탈 또는 파손된 경우</a:t>
                      </a:r>
                      <a:endParaRPr lang="en-US" altLang="ko-KR" sz="1200" kern="0" spc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152525" marR="0" indent="-11525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200" kern="0" spc="0" dirty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152525" marR="0" indent="-11525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200" kern="0" spc="0" dirty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152525" marR="0" indent="-11525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200" kern="0" spc="0" dirty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5485" marR="55485" marT="15340" marB="1534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19125" marR="0" indent="-6191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고장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에스컬레이터 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무빙워크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</a:p>
                    <a:p>
                      <a:pPr marL="619125" marR="0" indent="-619125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152525" marR="0" indent="-11525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가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손잡이 속도와 디딤판의 속도의 차이가 행정안전</a:t>
                      </a:r>
                      <a:endParaRPr lang="en-US" altLang="ko-KR" sz="1200" kern="0" spc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152525" marR="0" indent="-11525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부장관이 고시하는 기준을 초과하는 경우</a:t>
                      </a:r>
                      <a:endParaRPr lang="en-US" altLang="ko-KR" sz="1200" kern="0" spc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152525" marR="0" indent="-11525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나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하강 운행 과정에서 행정안전부장관이 고시하는</a:t>
                      </a:r>
                      <a:endParaRPr lang="en-US" altLang="ko-KR" sz="1200" kern="0" spc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152525" marR="0" indent="-11525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기준을 초과하여 과속이 발생하는 경우</a:t>
                      </a:r>
                      <a:endParaRPr lang="en-US" altLang="ko-KR" sz="1200" kern="0" spc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152525" marR="0" indent="-11525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다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상승 운행과정에서 디딤판이 하강방향으로 역행</a:t>
                      </a:r>
                      <a:endParaRPr lang="en-US" altLang="ko-KR" sz="1200" kern="0" spc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152525" marR="0" indent="-11525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하는 경우</a:t>
                      </a:r>
                      <a:endParaRPr lang="en-US" altLang="ko-KR" sz="1200" kern="0" spc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152525" marR="0" indent="-11525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라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과속 또는 역행을 방지하는 장치가 정상적으로 작</a:t>
                      </a:r>
                      <a:endParaRPr lang="en-US" altLang="ko-KR" sz="1200" kern="0" spc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152525" marR="0" indent="-11525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</a:t>
                      </a: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동하지 않는 경우</a:t>
                      </a:r>
                      <a:endParaRPr lang="en-US" altLang="ko-KR" sz="1200" kern="0" spc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152525" marR="0" indent="-11525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마</a:t>
                      </a:r>
                      <a:r>
                        <a:rPr lang="en-US" altLang="ko-KR" sz="1200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</a:t>
                      </a:r>
                      <a:r>
                        <a:rPr lang="en-US" altLang="ko-KR" sz="1200" kern="0" spc="0" baseline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200" kern="0" spc="0" baseline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디딤판이 이탈되거나 파손되어 운행되지 않는 </a:t>
                      </a:r>
                      <a:endParaRPr lang="en-US" altLang="ko-KR" sz="1200" kern="0" spc="0" baseline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152525" marR="0" indent="-1152525" algn="l" fontAlgn="base" latinLnBrk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baseline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 </a:t>
                      </a:r>
                      <a:r>
                        <a:rPr lang="ko-KR" altLang="en-US" sz="1200" kern="0" spc="0" baseline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경우</a:t>
                      </a:r>
                      <a:r>
                        <a:rPr lang="ko-KR" altLang="en-US" sz="1200" u="none" kern="0" spc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</a:t>
                      </a:r>
                    </a:p>
                  </a:txBody>
                  <a:tcPr marL="55485" marR="55485" marT="15340" marB="1534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111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5207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/>
          <p:cNvGrpSpPr/>
          <p:nvPr/>
        </p:nvGrpSpPr>
        <p:grpSpPr>
          <a:xfrm>
            <a:off x="434703" y="131360"/>
            <a:ext cx="3348312" cy="384721"/>
            <a:chOff x="3686564" y="1484698"/>
            <a:chExt cx="3348312" cy="384721"/>
          </a:xfrm>
        </p:grpSpPr>
        <p:sp>
          <p:nvSpPr>
            <p:cNvPr id="49" name="TextBox 48"/>
            <p:cNvSpPr txBox="1"/>
            <p:nvPr/>
          </p:nvSpPr>
          <p:spPr>
            <a:xfrm>
              <a:off x="4060985" y="1484698"/>
              <a:ext cx="2973891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고장조사의 목적  및  관련 법</a:t>
              </a: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874393" y="2345272"/>
                <a:ext cx="26802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Ⅰ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8452" y="848100"/>
            <a:ext cx="8424862" cy="3970554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603067" y="1281915"/>
            <a:ext cx="8013700" cy="122413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시행규칙 제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69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조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사고 보고 및 사고조사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1500" dirty="0"/>
              <a:t> </a:t>
            </a:r>
            <a:r>
              <a:rPr lang="ko-KR" altLang="en-US" sz="1500" kern="1200" dirty="0">
                <a:latin typeface="HY헤드라인M" pitchFamily="18" charset="-127"/>
                <a:ea typeface="HY헤드라인M" pitchFamily="18" charset="-127"/>
              </a:rPr>
              <a:t>① 관리주체</a:t>
            </a: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500" kern="1200" dirty="0">
                <a:latin typeface="HY헤드라인M" pitchFamily="18" charset="-127"/>
                <a:ea typeface="HY헤드라인M" pitchFamily="18" charset="-127"/>
              </a:rPr>
              <a:t>유지관리업자 포함</a:t>
            </a: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1500" kern="1200" dirty="0">
                <a:latin typeface="HY헤드라인M" pitchFamily="18" charset="-127"/>
                <a:ea typeface="HY헤드라인M" pitchFamily="18" charset="-127"/>
              </a:rPr>
              <a:t>는 법 제</a:t>
            </a: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48</a:t>
            </a:r>
            <a:r>
              <a:rPr lang="ko-KR" altLang="en-US" sz="1500" kern="1200" dirty="0">
                <a:latin typeface="HY헤드라인M" pitchFamily="18" charset="-127"/>
                <a:ea typeface="HY헤드라인M" pitchFamily="18" charset="-127"/>
              </a:rPr>
              <a:t>조제</a:t>
            </a: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1500" kern="1200" dirty="0">
                <a:latin typeface="HY헤드라인M" pitchFamily="18" charset="-127"/>
                <a:ea typeface="HY헤드라인M" pitchFamily="18" charset="-127"/>
              </a:rPr>
              <a:t>항에 따라 중대한 사고 또는 중대한 고장이 발생한 경우에는 지체 없이 다음 각 호의 사항을 공단에 알려야 한다</a:t>
            </a:r>
            <a:r>
              <a:rPr lang="en-US" altLang="ko-KR" sz="1600" b="1" dirty="0">
                <a:latin typeface="+mj-ea"/>
              </a:rPr>
              <a:t>. </a:t>
            </a:r>
            <a:endParaRPr lang="en-US" altLang="ko-KR" sz="1000" kern="1200" dirty="0">
              <a:latin typeface="HY헤드라인M" pitchFamily="18" charset="-127"/>
              <a:ea typeface="HY헤드라인M" pitchFamily="18" charset="-127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0" y="653263"/>
            <a:ext cx="2600781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1182047" y="697261"/>
            <a:ext cx="1440161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승강기 안전관리법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603067" y="2651695"/>
            <a:ext cx="8013700" cy="193790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20000"/>
              </a:lnSpc>
              <a:buNone/>
              <a:defRPr/>
            </a:pPr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② 공단은 중대한 사고 또는 중대한 고장에 관한 통보를 받은 경우에는 법 제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48</a:t>
            </a:r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조제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항에 따라 </a:t>
            </a:r>
            <a:b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</a:t>
            </a:r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지체없이 별지 제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37</a:t>
            </a:r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호 서식의 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중대한 사고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중대한 고장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보고서를 작성하여 행정안전부장관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b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</a:t>
            </a:r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관할 시ㆍ도지사 및 </a:t>
            </a:r>
            <a:r>
              <a:rPr lang="ko-KR" altLang="en-US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법 제</a:t>
            </a:r>
            <a:r>
              <a:rPr lang="en-US" altLang="ko-KR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49</a:t>
            </a:r>
            <a:r>
              <a:rPr lang="ko-KR" altLang="en-US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 제</a:t>
            </a:r>
            <a:r>
              <a:rPr lang="en-US" altLang="ko-KR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항에 따른 승강기사고조사위원회에 보고</a:t>
            </a:r>
            <a:r>
              <a:rPr lang="en-US" altLang="ko-KR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승강기안전종합</a:t>
            </a:r>
            <a:br>
              <a:rPr lang="en-US" altLang="ko-KR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</a:t>
            </a:r>
            <a:r>
              <a:rPr lang="ko-KR" altLang="en-US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정보망을 이용한 보고를 포함한다</a:t>
            </a:r>
            <a:r>
              <a:rPr lang="en-US" altLang="ko-KR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해야 한다</a:t>
            </a:r>
            <a:r>
              <a:rPr lang="en-US" altLang="ko-KR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algn="just">
              <a:lnSpc>
                <a:spcPct val="120000"/>
              </a:lnSpc>
              <a:defRPr/>
            </a:pPr>
            <a:endParaRPr lang="en-US" altLang="ko-KR" sz="600" spc="-1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③ 공단은 제1항 </a:t>
            </a:r>
            <a:r>
              <a:rPr lang="en-US" altLang="ko-KR" sz="14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또는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제2항에 따라 통보받은 </a:t>
            </a:r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승강기에 대해 그 사고의 원인 및 경위 등에 관한</a:t>
            </a:r>
            <a:b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사고 조사를 해야 한다</a:t>
            </a: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0536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/>
          <p:cNvGrpSpPr/>
          <p:nvPr/>
        </p:nvGrpSpPr>
        <p:grpSpPr>
          <a:xfrm>
            <a:off x="434703" y="131360"/>
            <a:ext cx="3348312" cy="384721"/>
            <a:chOff x="3686564" y="1484698"/>
            <a:chExt cx="3348312" cy="384721"/>
          </a:xfrm>
        </p:grpSpPr>
        <p:sp>
          <p:nvSpPr>
            <p:cNvPr id="49" name="TextBox 48"/>
            <p:cNvSpPr txBox="1"/>
            <p:nvPr/>
          </p:nvSpPr>
          <p:spPr>
            <a:xfrm>
              <a:off x="4060985" y="1484698"/>
              <a:ext cx="2973891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고장조사의 목적  및  관련 법</a:t>
              </a: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874393" y="2345272"/>
                <a:ext cx="26802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Ⅰ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8452" y="848100"/>
            <a:ext cx="8424862" cy="3970554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just">
              <a:lnSpc>
                <a:spcPct val="120000"/>
              </a:lnSpc>
              <a:defRPr/>
            </a:pPr>
            <a:endParaRPr lang="en-US" altLang="ko-KR" sz="1800" kern="0" dirty="0">
              <a:solidFill>
                <a:srgbClr val="0000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724895" y="1362591"/>
            <a:ext cx="8013700" cy="82125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20000"/>
              </a:lnSpc>
              <a:buNone/>
              <a:defRPr/>
            </a:pP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법 제</a:t>
            </a:r>
            <a:r>
              <a:rPr lang="en-US" altLang="ko-KR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32</a:t>
            </a:r>
            <a:r>
              <a:rPr lang="ko-KR" altLang="en-US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 제</a:t>
            </a:r>
            <a:r>
              <a:rPr lang="en-US" altLang="ko-KR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항</a:t>
            </a:r>
            <a:r>
              <a:rPr lang="en-US" altLang="ko-KR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 </a:t>
            </a:r>
            <a:r>
              <a:rPr lang="ko-KR" altLang="en-US" sz="1600" b="1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승강기의 결함으로 사고 또는 고장이 발생한 경우 </a:t>
            </a:r>
            <a:endParaRPr lang="en-US" altLang="ko-KR" sz="1600" b="1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  <a:defRPr/>
            </a:pPr>
            <a:r>
              <a:rPr lang="en-US" altLang="ko-KR" sz="16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</a:t>
            </a:r>
            <a:r>
              <a:rPr lang="ko-KR" altLang="en-US" sz="16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① 정밀안전검사 실시 ② </a:t>
            </a:r>
            <a:r>
              <a:rPr lang="en-US" altLang="ko-KR" sz="16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6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년간 검사주기 </a:t>
            </a:r>
            <a:r>
              <a:rPr lang="en-US" altLang="ko-KR" sz="16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sz="16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개월</a:t>
            </a: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0" y="653263"/>
            <a:ext cx="2600781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1182047" y="697261"/>
            <a:ext cx="1440161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승강기 안전관리법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21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717079" y="2422748"/>
            <a:ext cx="8013700" cy="82125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20000"/>
              </a:lnSpc>
              <a:buNone/>
              <a:defRPr/>
            </a:pP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법 제</a:t>
            </a:r>
            <a:r>
              <a:rPr lang="en-US" altLang="ko-KR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54</a:t>
            </a:r>
            <a:r>
              <a:rPr lang="ko-KR" altLang="en-US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 제</a:t>
            </a:r>
            <a:r>
              <a:rPr lang="en-US" altLang="ko-KR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항</a:t>
            </a:r>
            <a:r>
              <a:rPr lang="en-US" altLang="ko-KR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 </a:t>
            </a:r>
            <a:r>
              <a:rPr lang="ko-KR" altLang="en-US" sz="1600" b="1" kern="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자체점검을 거짓으로 하거나</a:t>
            </a:r>
            <a:r>
              <a:rPr lang="en-US" altLang="ko-KR" sz="1600" b="1" kern="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b="1" kern="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안전종합정보망에 입력하지 </a:t>
            </a:r>
            <a:endParaRPr lang="en-US" altLang="ko-KR" sz="1600" b="1" kern="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en-US" altLang="ko-KR" sz="1600" b="1" kern="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</a:t>
            </a:r>
            <a:r>
              <a:rPr lang="ko-KR" altLang="en-US" sz="1600" b="1" kern="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않거나 거짓 입력</a:t>
            </a:r>
            <a:r>
              <a:rPr lang="en-US" altLang="ko-KR" sz="1600" kern="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[</a:t>
            </a:r>
            <a:r>
              <a:rPr lang="ko-KR" altLang="en-US" sz="1600" kern="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안전기술자 업무정지 </a:t>
            </a:r>
            <a:r>
              <a:rPr lang="en-US" altLang="ko-KR" sz="1600" kern="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1~6</a:t>
            </a:r>
            <a:r>
              <a:rPr lang="ko-KR" altLang="en-US" sz="1600" kern="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개월</a:t>
            </a:r>
            <a:r>
              <a:rPr lang="en-US" altLang="ko-KR" sz="1600" kern="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   </a:t>
            </a:r>
            <a:r>
              <a:rPr lang="en-US" altLang="ko-KR" sz="1800" kern="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</p:txBody>
      </p:sp>
      <p:sp>
        <p:nvSpPr>
          <p:cNvPr id="23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682780" y="3490851"/>
            <a:ext cx="8013700" cy="82125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20000"/>
              </a:lnSpc>
              <a:buNone/>
              <a:defRPr/>
            </a:pP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법 제</a:t>
            </a:r>
            <a:r>
              <a:rPr lang="en-US" altLang="ko-KR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48</a:t>
            </a:r>
            <a:r>
              <a:rPr lang="ko-KR" altLang="en-US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조제</a:t>
            </a:r>
            <a:r>
              <a:rPr lang="en-US" altLang="ko-KR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항</a:t>
            </a:r>
            <a:r>
              <a:rPr lang="en-US" altLang="ko-KR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  </a:t>
            </a:r>
            <a:r>
              <a:rPr lang="ko-KR" altLang="en-US" sz="1600" b="1" kern="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중대한 사고 또는 중대한 고장이 발생하였으나 </a:t>
            </a:r>
            <a:r>
              <a:rPr lang="en-US" altLang="ko-KR" sz="1600" b="1" kern="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600" b="1" kern="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통보를 하지 않거나</a:t>
            </a:r>
            <a:r>
              <a:rPr lang="en-US" altLang="ko-KR" sz="1600" b="1" kern="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en-US" altLang="ko-KR" sz="1600" b="1" kern="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</a:t>
            </a:r>
            <a:r>
              <a:rPr lang="ko-KR" altLang="en-US" sz="1600" b="1" kern="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거짓으로 통보한 경우 </a:t>
            </a:r>
            <a:r>
              <a:rPr lang="en-US" altLang="ko-KR" sz="1600" kern="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sz="1600" kern="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법 제</a:t>
            </a:r>
            <a:r>
              <a:rPr lang="en-US" altLang="ko-KR" sz="1600" kern="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82</a:t>
            </a:r>
            <a:r>
              <a:rPr lang="ko-KR" altLang="en-US" sz="1600" kern="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z="1600" kern="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600" kern="0" dirty="0" err="1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항제</a:t>
            </a:r>
            <a:r>
              <a:rPr lang="en-US" altLang="ko-KR" sz="1600" kern="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19</a:t>
            </a:r>
            <a:r>
              <a:rPr lang="ko-KR" altLang="en-US" sz="1600" kern="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호에 따른 과태료부과</a:t>
            </a:r>
            <a:r>
              <a:rPr lang="en-US" altLang="ko-KR" sz="1600" kern="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  <a:endParaRPr lang="en-US" altLang="ko-KR" sz="1600" b="1" kern="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en-US" altLang="ko-KR" sz="1600" b="1" kern="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</a:t>
            </a:r>
            <a:endParaRPr lang="en-US" altLang="ko-KR" sz="1800" kern="0" dirty="0">
              <a:solidFill>
                <a:srgbClr val="0000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0539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/>
          <p:cNvGrpSpPr/>
          <p:nvPr/>
        </p:nvGrpSpPr>
        <p:grpSpPr>
          <a:xfrm>
            <a:off x="434703" y="131360"/>
            <a:ext cx="3348312" cy="384721"/>
            <a:chOff x="3686564" y="1484698"/>
            <a:chExt cx="3348312" cy="384721"/>
          </a:xfrm>
        </p:grpSpPr>
        <p:sp>
          <p:nvSpPr>
            <p:cNvPr id="49" name="TextBox 48"/>
            <p:cNvSpPr txBox="1"/>
            <p:nvPr/>
          </p:nvSpPr>
          <p:spPr>
            <a:xfrm>
              <a:off x="4060985" y="1484698"/>
              <a:ext cx="2973891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고장조사의 목적  및  관련 법</a:t>
              </a: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874393" y="2345272"/>
                <a:ext cx="26802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Ⅰ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0" y="653263"/>
            <a:ext cx="2600781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1182047" y="697261"/>
            <a:ext cx="1440161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승강기 안전관리법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graphicFrame>
        <p:nvGraphicFramePr>
          <p:cNvPr id="23" name="표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524480"/>
              </p:ext>
            </p:extLst>
          </p:nvPr>
        </p:nvGraphicFramePr>
        <p:xfrm>
          <a:off x="434703" y="1171157"/>
          <a:ext cx="8600540" cy="3240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8707">
                  <a:extLst>
                    <a:ext uri="{9D8B030D-6E8A-4147-A177-3AD203B41FA5}">
                      <a16:colId xmlns:a16="http://schemas.microsoft.com/office/drawing/2014/main" val="3615966965"/>
                    </a:ext>
                  </a:extLst>
                </a:gridCol>
                <a:gridCol w="1163110">
                  <a:extLst>
                    <a:ext uri="{9D8B030D-6E8A-4147-A177-3AD203B41FA5}">
                      <a16:colId xmlns:a16="http://schemas.microsoft.com/office/drawing/2014/main" val="785407692"/>
                    </a:ext>
                  </a:extLst>
                </a:gridCol>
                <a:gridCol w="1129779">
                  <a:extLst>
                    <a:ext uri="{9D8B030D-6E8A-4147-A177-3AD203B41FA5}">
                      <a16:colId xmlns:a16="http://schemas.microsoft.com/office/drawing/2014/main" val="2435179647"/>
                    </a:ext>
                  </a:extLst>
                </a:gridCol>
                <a:gridCol w="1178944">
                  <a:extLst>
                    <a:ext uri="{9D8B030D-6E8A-4147-A177-3AD203B41FA5}">
                      <a16:colId xmlns:a16="http://schemas.microsoft.com/office/drawing/2014/main" val="3217155170"/>
                    </a:ext>
                  </a:extLst>
                </a:gridCol>
              </a:tblGrid>
              <a:tr h="968244">
                <a:tc gridSpan="4">
                  <a:txBody>
                    <a:bodyPr/>
                    <a:lstStyle/>
                    <a:p>
                      <a:pPr marL="361950" lvl="0" indent="-361950" latinLnBrk="1"/>
                      <a:r>
                        <a:rPr lang="ko-KR" altLang="en-US" sz="1600" dirty="0"/>
                        <a:t>                  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726784"/>
                  </a:ext>
                </a:extLst>
              </a:tr>
              <a:tr h="486923">
                <a:tc rowSpan="3">
                  <a:txBody>
                    <a:bodyPr/>
                    <a:lstStyle/>
                    <a:p>
                      <a:pPr marL="266700" indent="-266700" fontAlgn="base">
                        <a:lnSpc>
                          <a:spcPct val="200000"/>
                        </a:lnSpc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다음 각 목의 어느 하나에 해당하는 경우로서 제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48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조제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항에 따른 </a:t>
                      </a:r>
                      <a:r>
                        <a:rPr lang="ko-KR" altLang="en-US" sz="1400" b="1" kern="1200" dirty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중대한 사고 또는 중대한 고장이 발생한 경우</a:t>
                      </a:r>
                    </a:p>
                    <a:p>
                      <a:pPr marL="266700" indent="-266700" fontAlgn="base">
                        <a:lnSpc>
                          <a:spcPct val="200000"/>
                        </a:lnSpc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   가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. </a:t>
                      </a:r>
                      <a:r>
                        <a:rPr lang="ko-KR" altLang="en-US" sz="1400" b="1" u="sng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승강기나 승강기부품의 제조를 잘못한 경우</a:t>
                      </a:r>
                    </a:p>
                    <a:p>
                      <a:pPr marL="266700" indent="-266700" fontAlgn="base">
                        <a:lnSpc>
                          <a:spcPct val="200000"/>
                        </a:lnSpc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   나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. </a:t>
                      </a:r>
                      <a:r>
                        <a:rPr lang="ko-KR" altLang="en-US" sz="1400" b="1" u="sng" kern="1200" dirty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제조가 잘못된 승강기나 승강기부품을 수입한 경우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1</a:t>
                      </a:r>
                      <a:r>
                        <a:rPr lang="ko-KR" altLang="en-US" b="1" dirty="0"/>
                        <a:t>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2</a:t>
                      </a:r>
                      <a:r>
                        <a:rPr lang="ko-KR" altLang="en-US" b="1" dirty="0"/>
                        <a:t>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3</a:t>
                      </a:r>
                      <a:r>
                        <a:rPr lang="ko-KR" altLang="en-US" b="1" dirty="0"/>
                        <a:t>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2232217"/>
                  </a:ext>
                </a:extLst>
              </a:tr>
              <a:tr h="89259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사 업 전부</a:t>
                      </a:r>
                      <a:endParaRPr lang="en-US" altLang="ko-KR" b="1" dirty="0"/>
                    </a:p>
                    <a:p>
                      <a:pPr algn="ctr" latinLnBrk="1"/>
                      <a:r>
                        <a:rPr lang="ko-KR" altLang="en-US" b="1" dirty="0"/>
                        <a:t>정지 </a:t>
                      </a:r>
                      <a:r>
                        <a:rPr lang="en-US" altLang="ko-KR" b="1" dirty="0"/>
                        <a:t>1</a:t>
                      </a:r>
                      <a:r>
                        <a:rPr lang="ko-KR" altLang="en-US" b="1" dirty="0"/>
                        <a:t>개월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사 업 전부</a:t>
                      </a:r>
                      <a:endParaRPr lang="en-US" altLang="ko-KR" b="1" dirty="0"/>
                    </a:p>
                    <a:p>
                      <a:pPr algn="ctr" latinLnBrk="1"/>
                      <a:r>
                        <a:rPr lang="ko-KR" altLang="en-US" b="1" dirty="0"/>
                        <a:t>정지 </a:t>
                      </a:r>
                      <a:r>
                        <a:rPr lang="en-US" altLang="ko-KR" b="1" dirty="0"/>
                        <a:t>2</a:t>
                      </a:r>
                      <a:r>
                        <a:rPr lang="ko-KR" altLang="en-US" b="1" dirty="0"/>
                        <a:t>개월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사 업 전부</a:t>
                      </a:r>
                      <a:endParaRPr lang="en-US" altLang="ko-KR" b="1" dirty="0"/>
                    </a:p>
                    <a:p>
                      <a:pPr algn="ctr" latinLnBrk="1"/>
                      <a:r>
                        <a:rPr lang="ko-KR" altLang="en-US" b="1" dirty="0"/>
                        <a:t>정지 </a:t>
                      </a:r>
                      <a:r>
                        <a:rPr lang="en-US" altLang="ko-KR" b="1" dirty="0"/>
                        <a:t>3</a:t>
                      </a:r>
                      <a:r>
                        <a:rPr lang="ko-KR" altLang="en-US" b="1" dirty="0"/>
                        <a:t>개월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9780171"/>
                  </a:ext>
                </a:extLst>
              </a:tr>
              <a:tr h="8925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개정 진행 중</a:t>
                      </a:r>
                    </a:p>
                  </a:txBody>
                  <a:tcPr anchor="ctr">
                    <a:solidFill>
                      <a:srgbClr val="B0B0B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>
                    <a:solidFill>
                      <a:srgbClr val="B0B0B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>
                    <a:solidFill>
                      <a:srgbClr val="B0B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434703" y="1494418"/>
            <a:ext cx="4090761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 </a:t>
            </a: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제</a:t>
            </a: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9</a:t>
            </a: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조</a:t>
            </a: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(</a:t>
            </a: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제조업 또는 수입업 등록의 취소 등</a:t>
            </a: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)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6731612" y="3488136"/>
            <a:ext cx="1152128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988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12538</TotalTime>
  <Words>2208</Words>
  <Application>Microsoft Office PowerPoint</Application>
  <PresentationFormat>화면 슬라이드 쇼(16:9)</PresentationFormat>
  <Paragraphs>484</Paragraphs>
  <Slides>44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44</vt:i4>
      </vt:variant>
    </vt:vector>
  </HeadingPairs>
  <TitlesOfParts>
    <vt:vector size="58" baseType="lpstr">
      <vt:lpstr>HY견고딕</vt:lpstr>
      <vt:lpstr>HY견명조</vt:lpstr>
      <vt:lpstr>HY헤드라인M</vt:lpstr>
      <vt:lpstr>굴림</vt:lpstr>
      <vt:lpstr>맑은 고딕</vt:lpstr>
      <vt:lpstr>-윤고딕120</vt:lpstr>
      <vt:lpstr>-윤고딕140</vt:lpstr>
      <vt:lpstr>함초롬바탕</vt:lpstr>
      <vt:lpstr>휴먼명조</vt:lpstr>
      <vt:lpstr>Arial</vt:lpstr>
      <vt:lpstr>Calibri</vt:lpstr>
      <vt:lpstr>Calibri Light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sbcsh</dc:creator>
  <cp:lastModifiedBy>shin Changill</cp:lastModifiedBy>
  <cp:revision>733</cp:revision>
  <cp:lastPrinted>2018-02-26T08:18:40Z</cp:lastPrinted>
  <dcterms:created xsi:type="dcterms:W3CDTF">2018-02-08T07:03:26Z</dcterms:created>
  <dcterms:modified xsi:type="dcterms:W3CDTF">2021-09-06T18:43:08Z</dcterms:modified>
</cp:coreProperties>
</file>